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65" r:id="rId3"/>
    <p:sldId id="308" r:id="rId4"/>
    <p:sldId id="312" r:id="rId5"/>
    <p:sldId id="313" r:id="rId6"/>
    <p:sldId id="316" r:id="rId7"/>
    <p:sldId id="318" r:id="rId8"/>
    <p:sldId id="317" r:id="rId9"/>
    <p:sldId id="319" r:id="rId10"/>
    <p:sldId id="320" r:id="rId11"/>
    <p:sldId id="321" r:id="rId12"/>
    <p:sldId id="322" r:id="rId13"/>
    <p:sldId id="323" r:id="rId14"/>
    <p:sldId id="324"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p:scale>
          <a:sx n="76" d="100"/>
          <a:sy n="76" d="100"/>
        </p:scale>
        <p:origin x="260" y="7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12/4/2016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12/4/2016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12/4/2016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12/4/2016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12/4/2016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12/4/2016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12/4/2016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12/4/2016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12/4/2016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12/4/2016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12/4/2016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12/4/2016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12/4/2016</a:t>
            </a:fld>
            <a:endParaRPr dirty="0"/>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latin typeface="Andalus" panose="02020603050405020304" pitchFamily="18" charset="-78"/>
                <a:cs typeface="Andalus" panose="02020603050405020304" pitchFamily="18" charset="-78"/>
              </a:rPr>
              <a:t>The Effects of Pollution on Aquatic Life</a:t>
            </a:r>
            <a:endParaRPr lang="en-US" sz="5400" dirty="0">
              <a:latin typeface="Andalus" panose="02020603050405020304" pitchFamily="18" charset="-78"/>
              <a:cs typeface="Andalus" panose="02020603050405020304" pitchFamily="18" charset="-78"/>
            </a:endParaRPr>
          </a:p>
        </p:txBody>
      </p:sp>
      <p:sp>
        <p:nvSpPr>
          <p:cNvPr id="4" name="Subtitle 3"/>
          <p:cNvSpPr>
            <a:spLocks noGrp="1"/>
          </p:cNvSpPr>
          <p:nvPr>
            <p:ph type="subTitle" idx="1"/>
          </p:nvPr>
        </p:nvSpPr>
        <p:spPr/>
        <p:txBody>
          <a:bodyPr>
            <a:normAutofit/>
          </a:bodyPr>
          <a:lstStyle/>
          <a:p>
            <a:r>
              <a:rPr lang="it-IT" sz="2800" dirty="0" smtClean="0">
                <a:latin typeface="Andalus" panose="02020603050405020304" pitchFamily="18" charset="-78"/>
                <a:cs typeface="Andalus" panose="02020603050405020304" pitchFamily="18" charset="-78"/>
              </a:rPr>
              <a:t>By Abbie Jones</a:t>
            </a:r>
            <a:endParaRPr lang="it-IT"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762000"/>
          </a:xfrm>
        </p:spPr>
        <p:txBody>
          <a:bodyPr>
            <a:normAutofit/>
          </a:bodyPr>
          <a:lstStyle/>
          <a:p>
            <a:r>
              <a:rPr lang="en-US" sz="4400" u="sng" dirty="0" smtClean="0">
                <a:latin typeface="Andalus" panose="02020603050405020304" pitchFamily="18" charset="-78"/>
                <a:cs typeface="Andalus" panose="02020603050405020304" pitchFamily="18" charset="-78"/>
              </a:rPr>
              <a:t>Chronic Test</a:t>
            </a:r>
            <a:endParaRPr lang="en-US" sz="4400"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903412" y="1371600"/>
            <a:ext cx="9144001" cy="5334000"/>
          </a:xfrm>
        </p:spPr>
        <p:txBody>
          <a:bodyPr>
            <a:normAutofit fontScale="77500" lnSpcReduction="20000"/>
          </a:bodyPr>
          <a:lstStyle/>
          <a:p>
            <a:r>
              <a:rPr lang="en-US" sz="2800" dirty="0">
                <a:latin typeface="Andalus" panose="02020603050405020304" pitchFamily="18" charset="-78"/>
                <a:cs typeface="Andalus" panose="02020603050405020304" pitchFamily="18" charset="-78"/>
              </a:rPr>
              <a:t>1. Clean out six beta cups and lids.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2. Punch a hole in each lid for the air hose.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3. Cut four 25cm lengths of air hose to run from the beta cup to a valve on gang valve.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4. Cut a seven-centimeter length of hose to attach from one valve on the gang valve to a T-valve.  Then cut two more seven-cm lengths to attach to each side of the T-valve.  These lengths will be used for beta cups.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5. Attach a Discard-A-Stone air diffuser with an airline nipple to one end of each hose.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6. Insert the other end of the hose through the hole in the lid.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7. Attach all the hoses to the gang valve.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8. To attach the gang valve to the air pump, cut a seven-cm length of hose to attach to the pump and the gang valve.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9. Based on the results of the acute tests, I will use the following concentrations, in percent by volume, for each pollutant:</a:t>
            </a:r>
          </a:p>
          <a:p>
            <a:r>
              <a:rPr lang="en-US" sz="2800" dirty="0">
                <a:latin typeface="Andalus" panose="02020603050405020304" pitchFamily="18" charset="-78"/>
                <a:cs typeface="Andalus" panose="02020603050405020304" pitchFamily="18" charset="-78"/>
              </a:rPr>
              <a:t>* Milk - 5%, 3%, 1%, 0.5%, 0.25%, and control.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Antifreeze - 5%, 3%, 1%, 0.5%, 0.25%, and control.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Lignin sulfonate -  0.25%, 0.2%, 0.15%, 0.1%, 0.05% and control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Motor oil - 0.1%, 0.08%, 0.06%, 0.04%, 0.02%, and control.</a:t>
            </a:r>
          </a:p>
          <a:p>
            <a:r>
              <a:rPr lang="en-US" dirty="0"/>
              <a:t>`	</a:t>
            </a:r>
            <a:endParaRPr lang="en-US" dirty="0"/>
          </a:p>
        </p:txBody>
      </p:sp>
    </p:spTree>
    <p:extLst>
      <p:ext uri="{BB962C8B-B14F-4D97-AF65-F5344CB8AC3E}">
        <p14:creationId xmlns:p14="http://schemas.microsoft.com/office/powerpoint/2010/main" val="292326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3412" y="641465"/>
            <a:ext cx="9601200" cy="6248400"/>
          </a:xfrm>
        </p:spPr>
        <p:txBody>
          <a:bodyPr>
            <a:normAutofit fontScale="92500"/>
          </a:bodyPr>
          <a:lstStyle/>
          <a:p>
            <a:r>
              <a:rPr lang="en-US" dirty="0">
                <a:latin typeface="Andalus" panose="02020603050405020304" pitchFamily="18" charset="-78"/>
                <a:cs typeface="Andalus" panose="02020603050405020304" pitchFamily="18" charset="-78"/>
              </a:rPr>
              <a:t>10. Add the remaining amount of milliliters of water to each cup to equal 100mL.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11. Repeat steps 1-10 to create a replicate of the test for cross-referencing.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12. Using the eyedropper, remove 120 neonate daphnia </a:t>
            </a:r>
            <a:r>
              <a:rPr lang="en-US">
                <a:latin typeface="Andalus" panose="02020603050405020304" pitchFamily="18" charset="-78"/>
                <a:cs typeface="Andalus" panose="02020603050405020304" pitchFamily="18" charset="-78"/>
              </a:rPr>
              <a:t>pulex</a:t>
            </a:r>
            <a:r>
              <a:rPr lang="en-US" dirty="0">
                <a:latin typeface="Andalus" panose="02020603050405020304" pitchFamily="18" charset="-78"/>
                <a:cs typeface="Andalus" panose="02020603050405020304" pitchFamily="18" charset="-78"/>
              </a:rPr>
              <a:t> from the breeding tank and place ten in each cup.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13. Place the air diffuser flat on the bottom of the beta cup and replace the lid.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14. Plug in the air pump, and using the adjusting switches on the gang valve, regulate the airflow in each beta cups.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15.  To count the daphnia: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a) After seven days, remove one concentration cup at a time from the gang valve.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b) Gently pour one test solution onto the white plate.  This helps in viewing the daphnia.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c) Using the eyedropper, remove all living daphnia that are visible.  Place and count them into the bowl of a white plastic spoon.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d) Rotate the plate and watch for any other movement.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e) Record the number of live daphnia and any comments.  Repeat steps a-e for all concentrations and controls of both sets of pollutant.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16.   Repeat steps 1-15 for all four of the pollutants.  Use fresh materials for each of the pollutants.</a:t>
            </a:r>
          </a:p>
          <a:p>
            <a:endParaRPr lang="en-US" dirty="0"/>
          </a:p>
        </p:txBody>
      </p:sp>
    </p:spTree>
    <p:extLst>
      <p:ext uri="{BB962C8B-B14F-4D97-AF65-F5344CB8AC3E}">
        <p14:creationId xmlns:p14="http://schemas.microsoft.com/office/powerpoint/2010/main" val="11730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smtClean="0">
                <a:latin typeface="Andalus" panose="02020603050405020304" pitchFamily="18" charset="-78"/>
                <a:cs typeface="Andalus" panose="02020603050405020304" pitchFamily="18" charset="-78"/>
              </a:rPr>
              <a:t>Results:</a:t>
            </a:r>
            <a:endParaRPr lang="en-US" sz="4800"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751012" y="1524000"/>
            <a:ext cx="9144001" cy="4419600"/>
          </a:xfrm>
        </p:spPr>
        <p:txBody>
          <a:bodyPr>
            <a:normAutofit lnSpcReduction="10000"/>
          </a:bodyPr>
          <a:lstStyle/>
          <a:p>
            <a:pPr marL="0" indent="0">
              <a:buNone/>
            </a:pPr>
            <a:endParaRPr lang="en-US" dirty="0"/>
          </a:p>
          <a:p>
            <a:r>
              <a:rPr lang="en-US" sz="2800" dirty="0">
                <a:latin typeface="Andalus" panose="02020603050405020304" pitchFamily="18" charset="-78"/>
                <a:cs typeface="Andalus" panose="02020603050405020304" pitchFamily="18" charset="-78"/>
              </a:rPr>
              <a:t>The results show that the varying pollutants did indeed have a negative impact effect on the daphnia pulex. The most lethal pollutant proved to be oil. The oil was so toxic that the concentration was difficult to get low enough. The lowest concentration, 0.02 ml of oil in 100ml of water, is equivalent to 200 liters of oil in one million liters of water. In the acute test, antifreeze was more lethal than milk, but in the chronic test it was less. The results also show that even at low concentrations of lignin sulfonate, it is lethal over a long period of time. </a:t>
            </a:r>
          </a:p>
        </p:txBody>
      </p:sp>
    </p:spTree>
    <p:extLst>
      <p:ext uri="{BB962C8B-B14F-4D97-AF65-F5344CB8AC3E}">
        <p14:creationId xmlns:p14="http://schemas.microsoft.com/office/powerpoint/2010/main" val="35270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dirty="0" smtClean="0">
                <a:latin typeface="Andalus" panose="02020603050405020304" pitchFamily="18" charset="-78"/>
                <a:cs typeface="Andalus" panose="02020603050405020304" pitchFamily="18" charset="-78"/>
              </a:rPr>
              <a:t>Conclusion:</a:t>
            </a:r>
            <a:endParaRPr lang="en-US" sz="4800"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979611" y="2057400"/>
            <a:ext cx="9144001" cy="4419600"/>
          </a:xfrm>
        </p:spPr>
        <p:txBody>
          <a:bodyPr>
            <a:normAutofit/>
          </a:bodyPr>
          <a:lstStyle/>
          <a:p>
            <a:r>
              <a:rPr lang="en-US" sz="3200" dirty="0">
                <a:latin typeface="Andalus" panose="02020603050405020304" pitchFamily="18" charset="-78"/>
                <a:cs typeface="Andalus" panose="02020603050405020304" pitchFamily="18" charset="-78"/>
              </a:rPr>
              <a:t>The results indicate that my original hypothesis should be partially accepted and rejected. I was correct that the highest concentrations of pollutants would be the most lethal. I was incorrect that it would be motor oil and antifreeze. In fact, it showed that motor oil and lignin sulfate were the most lethal pollutants. Antifreeze proved to be the least toxic pollutant. </a:t>
            </a:r>
          </a:p>
        </p:txBody>
      </p:sp>
    </p:spTree>
    <p:extLst>
      <p:ext uri="{BB962C8B-B14F-4D97-AF65-F5344CB8AC3E}">
        <p14:creationId xmlns:p14="http://schemas.microsoft.com/office/powerpoint/2010/main" val="420462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u="sng" dirty="0" smtClean="0">
                <a:latin typeface="Andalus" panose="02020603050405020304" pitchFamily="18" charset="-78"/>
                <a:cs typeface="Andalus" panose="02020603050405020304" pitchFamily="18" charset="-78"/>
              </a:rPr>
              <a:t>Why should we care?</a:t>
            </a:r>
            <a:endParaRPr lang="en-US" sz="5400" u="sng" dirty="0">
              <a:latin typeface="Andalus" panose="02020603050405020304" pitchFamily="18" charset="-78"/>
              <a:cs typeface="Andalus" panose="02020603050405020304" pitchFamily="18" charset="-78"/>
            </a:endParaRPr>
          </a:p>
        </p:txBody>
      </p:sp>
      <p:sp>
        <p:nvSpPr>
          <p:cNvPr id="14" name="Content Placeholder 13"/>
          <p:cNvSpPr>
            <a:spLocks noGrp="1"/>
          </p:cNvSpPr>
          <p:nvPr>
            <p:ph idx="1"/>
          </p:nvPr>
        </p:nvSpPr>
        <p:spPr/>
        <p:txBody>
          <a:bodyPr/>
          <a:lstStyle/>
          <a:p>
            <a:r>
              <a:rPr lang="en-US" dirty="0" smtClean="0">
                <a:latin typeface="Andalus" panose="02020603050405020304" pitchFamily="18" charset="-78"/>
                <a:cs typeface="Andalus" panose="02020603050405020304" pitchFamily="18" charset="-78"/>
              </a:rPr>
              <a:t>The ocean holds up to 97% of the water on Earth</a:t>
            </a:r>
            <a:endParaRPr lang="en-US" dirty="0" smtClean="0">
              <a:latin typeface="Andalus" panose="02020603050405020304" pitchFamily="18" charset="-78"/>
              <a:cs typeface="Andalus" panose="02020603050405020304" pitchFamily="18" charset="-78"/>
            </a:endParaRPr>
          </a:p>
          <a:p>
            <a:r>
              <a:rPr lang="en-US" dirty="0" smtClean="0">
                <a:latin typeface="Andalus" panose="02020603050405020304" pitchFamily="18" charset="-78"/>
                <a:cs typeface="Andalus" panose="02020603050405020304" pitchFamily="18" charset="-78"/>
              </a:rPr>
              <a:t>50% to 70% of the oxygen produced is from the</a:t>
            </a:r>
          </a:p>
          <a:p>
            <a:pPr marL="0" indent="0">
              <a:buNone/>
            </a:pPr>
            <a:r>
              <a:rPr lang="en-US" dirty="0">
                <a:latin typeface="Andalus" panose="02020603050405020304" pitchFamily="18" charset="-78"/>
                <a:cs typeface="Andalus" panose="02020603050405020304" pitchFamily="18" charset="-78"/>
              </a:rPr>
              <a:t> </a:t>
            </a:r>
            <a:r>
              <a:rPr lang="en-US" dirty="0" smtClean="0">
                <a:latin typeface="Andalus" panose="02020603050405020304" pitchFamily="18" charset="-78"/>
                <a:cs typeface="Andalus" panose="02020603050405020304" pitchFamily="18" charset="-78"/>
              </a:rPr>
              <a:t>  </a:t>
            </a:r>
            <a:r>
              <a:rPr lang="en-US" dirty="0" smtClean="0">
                <a:latin typeface="Andalus" panose="02020603050405020304" pitchFamily="18" charset="-78"/>
                <a:cs typeface="Andalus" panose="02020603050405020304" pitchFamily="18" charset="-78"/>
              </a:rPr>
              <a:t>ocean.</a:t>
            </a:r>
          </a:p>
          <a:p>
            <a:r>
              <a:rPr lang="en-US" dirty="0" smtClean="0">
                <a:latin typeface="Andalus" panose="02020603050405020304" pitchFamily="18" charset="-78"/>
                <a:cs typeface="Andalus" panose="02020603050405020304" pitchFamily="18" charset="-78"/>
              </a:rPr>
              <a:t>It regulates our climates.</a:t>
            </a:r>
          </a:p>
          <a:p>
            <a:r>
              <a:rPr lang="en-US" dirty="0" smtClean="0">
                <a:latin typeface="Andalus" panose="02020603050405020304" pitchFamily="18" charset="-78"/>
                <a:cs typeface="Andalus" panose="02020603050405020304" pitchFamily="18" charset="-78"/>
              </a:rPr>
              <a:t>93% of the carbon dioxide is absorbed by the ocean.</a:t>
            </a:r>
          </a:p>
          <a:p>
            <a:r>
              <a:rPr lang="en-US" dirty="0" smtClean="0">
                <a:latin typeface="Andalus" panose="02020603050405020304" pitchFamily="18" charset="-78"/>
                <a:cs typeface="Andalus" panose="02020603050405020304" pitchFamily="18" charset="-78"/>
              </a:rPr>
              <a:t>It is the home to billions of species of aquatic life.</a:t>
            </a:r>
          </a:p>
          <a:p>
            <a:r>
              <a:rPr lang="en-US" dirty="0" smtClean="0">
                <a:latin typeface="Andalus" panose="02020603050405020304" pitchFamily="18" charset="-78"/>
                <a:cs typeface="Andalus" panose="02020603050405020304" pitchFamily="18" charset="-78"/>
              </a:rPr>
              <a:t>Without, there is no us. </a:t>
            </a:r>
            <a:endParaRPr lang="en-US" dirty="0" smtClean="0">
              <a:latin typeface="Andalus" panose="02020603050405020304" pitchFamily="18" charset="-78"/>
              <a:cs typeface="Andalus" panose="02020603050405020304" pitchFamily="18" charset="-78"/>
            </a:endParaRP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3812" y="1371600"/>
            <a:ext cx="2838450" cy="4548187"/>
          </a:xfrm>
          <a:prstGeom prst="rect">
            <a:avLst/>
          </a:prstGeom>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5"/>
            <a:ext cx="7315198" cy="2117725"/>
          </a:xfrm>
        </p:spPr>
        <p:txBody>
          <a:bodyPr>
            <a:noAutofit/>
          </a:bodyPr>
          <a:lstStyle/>
          <a:p>
            <a:r>
              <a:rPr lang="en-US" sz="5400" u="sng" dirty="0" smtClean="0">
                <a:latin typeface="Andalus" panose="02020603050405020304" pitchFamily="18" charset="-78"/>
                <a:cs typeface="Andalus" panose="02020603050405020304" pitchFamily="18" charset="-78"/>
              </a:rPr>
              <a:t>Purpose</a:t>
            </a:r>
            <a:r>
              <a:rPr lang="en-US" sz="5400" dirty="0" smtClean="0">
                <a:latin typeface="Andalus" panose="02020603050405020304" pitchFamily="18" charset="-78"/>
                <a:cs typeface="Andalus" panose="02020603050405020304" pitchFamily="18" charset="-78"/>
              </a:rPr>
              <a:t>:</a:t>
            </a:r>
            <a:br>
              <a:rPr lang="en-US" sz="5400" dirty="0" smtClean="0">
                <a:latin typeface="Andalus" panose="02020603050405020304" pitchFamily="18" charset="-78"/>
                <a:cs typeface="Andalus" panose="02020603050405020304" pitchFamily="18" charset="-78"/>
              </a:rPr>
            </a:br>
            <a:r>
              <a:rPr lang="en-US" sz="5400" dirty="0">
                <a:latin typeface="Andalus" panose="02020603050405020304" pitchFamily="18" charset="-78"/>
                <a:cs typeface="Andalus" panose="02020603050405020304" pitchFamily="18" charset="-78"/>
              </a:rPr>
              <a:t/>
            </a:r>
            <a:br>
              <a:rPr lang="en-US" sz="5400" dirty="0">
                <a:latin typeface="Andalus" panose="02020603050405020304" pitchFamily="18" charset="-78"/>
                <a:cs typeface="Andalus" panose="02020603050405020304" pitchFamily="18" charset="-78"/>
              </a:rPr>
            </a:br>
            <a:r>
              <a:rPr lang="en-US" sz="5400" dirty="0" smtClean="0">
                <a:latin typeface="Andalus" panose="02020603050405020304" pitchFamily="18" charset="-78"/>
                <a:cs typeface="Andalus" panose="02020603050405020304" pitchFamily="18" charset="-78"/>
              </a:rPr>
              <a:t/>
            </a:r>
            <a:br>
              <a:rPr lang="en-US" sz="5400" dirty="0" smtClean="0">
                <a:latin typeface="Andalus" panose="02020603050405020304" pitchFamily="18" charset="-78"/>
                <a:cs typeface="Andalus" panose="02020603050405020304" pitchFamily="18" charset="-78"/>
              </a:rPr>
            </a:br>
            <a:endParaRPr lang="en-US" sz="5400" dirty="0">
              <a:latin typeface="Andalus" panose="02020603050405020304" pitchFamily="18" charset="-78"/>
              <a:cs typeface="Andalus" panose="02020603050405020304" pitchFamily="18" charset="-78"/>
            </a:endParaRPr>
          </a:p>
        </p:txBody>
      </p:sp>
      <p:sp>
        <p:nvSpPr>
          <p:cNvPr id="3" name="Text Placeholder 2"/>
          <p:cNvSpPr>
            <a:spLocks noGrp="1"/>
          </p:cNvSpPr>
          <p:nvPr>
            <p:ph type="body" idx="1"/>
          </p:nvPr>
        </p:nvSpPr>
        <p:spPr>
          <a:xfrm>
            <a:off x="2436814" y="1981200"/>
            <a:ext cx="7315198" cy="4187825"/>
          </a:xfrm>
        </p:spPr>
        <p:txBody>
          <a:bodyPr>
            <a:normAutofit/>
          </a:bodyPr>
          <a:lstStyle/>
          <a:p>
            <a:r>
              <a:rPr lang="en-US" sz="3200" dirty="0" smtClean="0">
                <a:latin typeface="Andalus" panose="02020603050405020304" pitchFamily="18" charset="-78"/>
                <a:cs typeface="Andalus" panose="02020603050405020304" pitchFamily="18" charset="-78"/>
              </a:rPr>
              <a:t>I </a:t>
            </a:r>
            <a:r>
              <a:rPr lang="en-US" sz="3200" dirty="0">
                <a:latin typeface="Andalus" panose="02020603050405020304" pitchFamily="18" charset="-78"/>
                <a:cs typeface="Andalus" panose="02020603050405020304" pitchFamily="18" charset="-78"/>
              </a:rPr>
              <a:t>am constructing an experiment that will discover how pollutants of varying concentrations harm aquatic life. This data and information will help determine which </a:t>
            </a:r>
            <a:r>
              <a:rPr lang="en-US" sz="3200" dirty="0" smtClean="0">
                <a:latin typeface="Andalus" panose="02020603050405020304" pitchFamily="18" charset="-78"/>
                <a:cs typeface="Andalus" panose="02020603050405020304" pitchFamily="18" charset="-78"/>
              </a:rPr>
              <a:t>of these pollutants </a:t>
            </a:r>
            <a:r>
              <a:rPr lang="en-US" sz="3200" dirty="0">
                <a:latin typeface="Andalus" panose="02020603050405020304" pitchFamily="18" charset="-78"/>
                <a:cs typeface="Andalus" panose="02020603050405020304" pitchFamily="18" charset="-78"/>
              </a:rPr>
              <a:t>cause the most damage to aquatic life and this data will hopefully educate people on how important it is to care for our water.</a:t>
            </a:r>
          </a:p>
          <a:p>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Andalus" panose="02020603050405020304" pitchFamily="18" charset="-78"/>
                <a:cs typeface="Andalus" panose="02020603050405020304" pitchFamily="18" charset="-78"/>
              </a:rPr>
              <a:t>Hypothesis</a:t>
            </a:r>
            <a:r>
              <a:rPr lang="en-US" sz="4400" dirty="0" smtClean="0">
                <a:latin typeface="Andalus" panose="02020603050405020304" pitchFamily="18" charset="-78"/>
                <a:cs typeface="Andalus" panose="02020603050405020304" pitchFamily="18" charset="-78"/>
              </a:rPr>
              <a:t>:</a:t>
            </a:r>
            <a:endParaRPr lang="en-US" sz="4400" dirty="0">
              <a:latin typeface="Andalus" panose="02020603050405020304" pitchFamily="18" charset="-78"/>
              <a:cs typeface="Andalus" panose="02020603050405020304" pitchFamily="18" charset="-78"/>
            </a:endParaRPr>
          </a:p>
        </p:txBody>
      </p:sp>
      <p:sp>
        <p:nvSpPr>
          <p:cNvPr id="5" name="Text Placeholder 4"/>
          <p:cNvSpPr>
            <a:spLocks noGrp="1"/>
          </p:cNvSpPr>
          <p:nvPr>
            <p:ph type="body" sz="quarter" idx="3"/>
          </p:nvPr>
        </p:nvSpPr>
        <p:spPr>
          <a:xfrm>
            <a:off x="1751012" y="3733800"/>
            <a:ext cx="4416552" cy="838200"/>
          </a:xfrm>
        </p:spPr>
        <p:txBody>
          <a:bodyPr/>
          <a:lstStyle/>
          <a:p>
            <a:r>
              <a:rPr lang="en-US" sz="2800" dirty="0" smtClean="0">
                <a:latin typeface="Andalus" panose="02020603050405020304" pitchFamily="18" charset="-78"/>
                <a:cs typeface="Andalus" panose="02020603050405020304" pitchFamily="18" charset="-78"/>
              </a:rPr>
              <a:t>The </a:t>
            </a:r>
            <a:r>
              <a:rPr lang="en-US" sz="2800" dirty="0">
                <a:latin typeface="Andalus" panose="02020603050405020304" pitchFamily="18" charset="-78"/>
                <a:cs typeface="Andalus" panose="02020603050405020304" pitchFamily="18" charset="-78"/>
              </a:rPr>
              <a:t>four main pollutants being tested are; milk, lignin sulfonate, antifreeze, and oil. They will all be tested on daphnia </a:t>
            </a:r>
            <a:r>
              <a:rPr lang="en-US" sz="2800">
                <a:latin typeface="Andalus" panose="02020603050405020304" pitchFamily="18" charset="-78"/>
                <a:cs typeface="Andalus" panose="02020603050405020304" pitchFamily="18" charset="-78"/>
              </a:rPr>
              <a:t>pulex</a:t>
            </a:r>
            <a:r>
              <a:rPr lang="en-US" sz="2800" dirty="0">
                <a:latin typeface="Andalus" panose="02020603050405020304" pitchFamily="18" charset="-78"/>
                <a:cs typeface="Andalus" panose="02020603050405020304" pitchFamily="18" charset="-78"/>
              </a:rPr>
              <a:t>. My hypothesis is that </a:t>
            </a:r>
            <a:r>
              <a:rPr lang="en-US" sz="2800" dirty="0" smtClean="0">
                <a:latin typeface="Andalus" panose="02020603050405020304" pitchFamily="18" charset="-78"/>
                <a:cs typeface="Andalus" panose="02020603050405020304" pitchFamily="18" charset="-78"/>
              </a:rPr>
              <a:t>the most </a:t>
            </a:r>
            <a:r>
              <a:rPr lang="en-US" sz="2800" dirty="0">
                <a:latin typeface="Andalus" panose="02020603050405020304" pitchFamily="18" charset="-78"/>
                <a:cs typeface="Andalus" panose="02020603050405020304" pitchFamily="18" charset="-78"/>
              </a:rPr>
              <a:t>harmful pollutants will prove to be antifreeze and motor oil.</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2612" y="376844"/>
            <a:ext cx="4519150" cy="5791200"/>
          </a:xfrm>
          <a:prstGeom prst="rect">
            <a:avLst/>
          </a:prstGeom>
        </p:spPr>
      </p:pic>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554037"/>
          </a:xfrm>
        </p:spPr>
        <p:txBody>
          <a:bodyPr/>
          <a:lstStyle/>
          <a:p>
            <a:r>
              <a:rPr lang="en-US" sz="4400" u="sng" dirty="0">
                <a:latin typeface="Andalus" panose="02020603050405020304" pitchFamily="18" charset="-78"/>
                <a:cs typeface="Andalus" panose="02020603050405020304" pitchFamily="18" charset="-78"/>
              </a:rPr>
              <a:t>M</a:t>
            </a:r>
            <a:r>
              <a:rPr lang="en-US" sz="4400" u="sng" dirty="0" smtClean="0">
                <a:latin typeface="Andalus" panose="02020603050405020304" pitchFamily="18" charset="-78"/>
                <a:cs typeface="Andalus" panose="02020603050405020304" pitchFamily="18" charset="-78"/>
              </a:rPr>
              <a:t>aterials</a:t>
            </a:r>
            <a:r>
              <a:rPr lang="en-US" dirty="0" smtClean="0"/>
              <a:t>:</a:t>
            </a:r>
            <a:endParaRPr lang="en-US" dirty="0"/>
          </a:p>
        </p:txBody>
      </p:sp>
      <p:sp>
        <p:nvSpPr>
          <p:cNvPr id="4" name="Text Placeholder 3"/>
          <p:cNvSpPr>
            <a:spLocks noGrp="1"/>
          </p:cNvSpPr>
          <p:nvPr>
            <p:ph type="body" sz="half" idx="2"/>
          </p:nvPr>
        </p:nvSpPr>
        <p:spPr>
          <a:xfrm>
            <a:off x="1979613" y="1219200"/>
            <a:ext cx="9741332" cy="5486399"/>
          </a:xfrm>
        </p:spPr>
        <p:txBody>
          <a:bodyPr>
            <a:normAutofit fontScale="85000" lnSpcReduction="20000"/>
          </a:bodyPr>
          <a:lstStyle/>
          <a:p>
            <a:pPr lvl="0"/>
            <a:r>
              <a:rPr lang="en-US" dirty="0" smtClean="0">
                <a:latin typeface="Andalus" panose="02020603050405020304" pitchFamily="18" charset="-78"/>
                <a:cs typeface="Andalus" panose="02020603050405020304" pitchFamily="18" charset="-78"/>
              </a:rPr>
              <a:t>7) 16 </a:t>
            </a:r>
            <a:r>
              <a:rPr lang="en-US" dirty="0">
                <a:latin typeface="Andalus" panose="02020603050405020304" pitchFamily="18" charset="-78"/>
                <a:cs typeface="Andalus" panose="02020603050405020304" pitchFamily="18" charset="-78"/>
              </a:rPr>
              <a:t>liters of ultra-pure water</a:t>
            </a:r>
          </a:p>
          <a:p>
            <a:pPr lvl="0"/>
            <a:r>
              <a:rPr lang="en-US" dirty="0" smtClean="0">
                <a:latin typeface="Andalus" panose="02020603050405020304" pitchFamily="18" charset="-78"/>
                <a:cs typeface="Andalus" panose="02020603050405020304" pitchFamily="18" charset="-78"/>
              </a:rPr>
              <a:t>8) 1.536g </a:t>
            </a:r>
            <a:r>
              <a:rPr lang="en-US" dirty="0">
                <a:latin typeface="Andalus" panose="02020603050405020304" pitchFamily="18" charset="-78"/>
                <a:cs typeface="Andalus" panose="02020603050405020304" pitchFamily="18" charset="-78"/>
              </a:rPr>
              <a:t>of NaHCO3 ( Sodium </a:t>
            </a:r>
            <a:r>
              <a:rPr lang="en-US" dirty="0">
                <a:latin typeface="Andalus" panose="02020603050405020304" pitchFamily="18" charset="-78"/>
                <a:cs typeface="Andalus" panose="02020603050405020304" pitchFamily="18" charset="-78"/>
              </a:rPr>
              <a:t>Bcarbonate</a:t>
            </a:r>
            <a:r>
              <a:rPr lang="en-US" dirty="0">
                <a:latin typeface="Andalus" panose="02020603050405020304" pitchFamily="18" charset="-78"/>
                <a:cs typeface="Andalus" panose="02020603050405020304" pitchFamily="18" charset="-78"/>
              </a:rPr>
              <a:t>)</a:t>
            </a:r>
          </a:p>
          <a:p>
            <a:pPr lvl="0"/>
            <a:r>
              <a:rPr lang="en-US" dirty="0" smtClean="0">
                <a:latin typeface="Andalus" panose="02020603050405020304" pitchFamily="18" charset="-78"/>
                <a:cs typeface="Andalus" panose="02020603050405020304" pitchFamily="18" charset="-78"/>
              </a:rPr>
              <a:t>9) 0.96g </a:t>
            </a:r>
            <a:r>
              <a:rPr lang="en-US" dirty="0">
                <a:latin typeface="Andalus" panose="02020603050405020304" pitchFamily="18" charset="-78"/>
                <a:cs typeface="Andalus" panose="02020603050405020304" pitchFamily="18" charset="-78"/>
              </a:rPr>
              <a:t>of CaSO4.2H2O ( Hydrated Calcium </a:t>
            </a:r>
            <a:r>
              <a:rPr lang="en-US" dirty="0" smtClean="0">
                <a:latin typeface="Andalus" panose="02020603050405020304" pitchFamily="18" charset="-78"/>
                <a:cs typeface="Andalus" panose="02020603050405020304" pitchFamily="18" charset="-78"/>
              </a:rPr>
              <a:t>Sulfate)</a:t>
            </a:r>
          </a:p>
          <a:p>
            <a:pPr lvl="0"/>
            <a:r>
              <a:rPr lang="en-US" dirty="0" smtClean="0">
                <a:latin typeface="Andalus" panose="02020603050405020304" pitchFamily="18" charset="-78"/>
                <a:ea typeface="Times New Roman" panose="02020603050405020304" pitchFamily="18" charset="0"/>
                <a:cs typeface="Andalus" panose="02020603050405020304" pitchFamily="18" charset="-78"/>
              </a:rPr>
              <a:t>10) 0.96g </a:t>
            </a:r>
            <a:r>
              <a:rPr lang="en-US" dirty="0">
                <a:latin typeface="Andalus" panose="02020603050405020304" pitchFamily="18" charset="-78"/>
                <a:ea typeface="Times New Roman" panose="02020603050405020304" pitchFamily="18" charset="0"/>
                <a:cs typeface="Andalus" panose="02020603050405020304" pitchFamily="18" charset="-78"/>
              </a:rPr>
              <a:t>of MgSO4 ( Magnesium Sulfate)</a:t>
            </a:r>
          </a:p>
          <a:p>
            <a:pPr marR="0" lvl="0">
              <a:lnSpc>
                <a:spcPct val="150000"/>
              </a:lnSpc>
            </a:pPr>
            <a:r>
              <a:rPr lang="en-US" dirty="0" smtClean="0">
                <a:latin typeface="Andalus" panose="02020603050405020304" pitchFamily="18" charset="-78"/>
                <a:ea typeface="Times New Roman" panose="02020603050405020304" pitchFamily="18" charset="0"/>
                <a:cs typeface="Andalus" panose="02020603050405020304" pitchFamily="18" charset="-78"/>
              </a:rPr>
              <a:t>11) 0.064g </a:t>
            </a:r>
            <a:r>
              <a:rPr lang="en-US" dirty="0">
                <a:latin typeface="Andalus" panose="02020603050405020304" pitchFamily="18" charset="-78"/>
                <a:ea typeface="Times New Roman" panose="02020603050405020304" pitchFamily="18" charset="0"/>
                <a:cs typeface="Andalus" panose="02020603050405020304" pitchFamily="18" charset="-78"/>
              </a:rPr>
              <a:t>of KCI ( Potassium Chloride)</a:t>
            </a:r>
          </a:p>
          <a:p>
            <a:pPr marR="0" lvl="0">
              <a:lnSpc>
                <a:spcPct val="150000"/>
              </a:lnSpc>
            </a:pPr>
            <a:r>
              <a:rPr lang="en-US" dirty="0" smtClean="0">
                <a:latin typeface="Andalus" panose="02020603050405020304" pitchFamily="18" charset="-78"/>
                <a:ea typeface="Times New Roman" panose="02020603050405020304" pitchFamily="18" charset="0"/>
                <a:cs typeface="Andalus" panose="02020603050405020304" pitchFamily="18" charset="-78"/>
              </a:rPr>
              <a:t>12) 1200 </a:t>
            </a:r>
            <a:r>
              <a:rPr lang="en-US" dirty="0">
                <a:latin typeface="Andalus" panose="02020603050405020304" pitchFamily="18" charset="-78"/>
                <a:ea typeface="Times New Roman" panose="02020603050405020304" pitchFamily="18" charset="0"/>
                <a:cs typeface="Andalus" panose="02020603050405020304" pitchFamily="18" charset="-78"/>
              </a:rPr>
              <a:t>Neonate </a:t>
            </a:r>
            <a:r>
              <a:rPr lang="en-US" dirty="0" smtClean="0">
                <a:latin typeface="Andalus" panose="02020603050405020304" pitchFamily="18" charset="-78"/>
                <a:ea typeface="Times New Roman" panose="02020603050405020304" pitchFamily="18" charset="0"/>
                <a:cs typeface="Andalus" panose="02020603050405020304" pitchFamily="18" charset="-78"/>
              </a:rPr>
              <a:t>daphniapulex</a:t>
            </a:r>
            <a:r>
              <a:rPr lang="en-US" dirty="0" smtClean="0">
                <a:latin typeface="Andalus" panose="02020603050405020304" pitchFamily="18" charset="-78"/>
                <a:ea typeface="Times New Roman" panose="02020603050405020304" pitchFamily="18" charset="0"/>
                <a:cs typeface="Andalus" panose="02020603050405020304" pitchFamily="18" charset="-78"/>
              </a:rPr>
              <a:t> </a:t>
            </a:r>
            <a:r>
              <a:rPr lang="en-US" dirty="0">
                <a:latin typeface="Andalus" panose="02020603050405020304" pitchFamily="18" charset="-78"/>
                <a:ea typeface="Times New Roman" panose="02020603050405020304" pitchFamily="18" charset="0"/>
                <a:cs typeface="Andalus" panose="02020603050405020304" pitchFamily="18" charset="-78"/>
              </a:rPr>
              <a:t>13) 500ml of distilled water</a:t>
            </a:r>
          </a:p>
          <a:p>
            <a:pPr marR="0" lvl="0">
              <a:lnSpc>
                <a:spcPct val="150000"/>
              </a:lnSpc>
            </a:pPr>
            <a:r>
              <a:rPr lang="en-US" dirty="0">
                <a:latin typeface="Andalus" panose="02020603050405020304" pitchFamily="18" charset="-78"/>
                <a:ea typeface="Times New Roman" panose="02020603050405020304" pitchFamily="18" charset="0"/>
                <a:cs typeface="Andalus" panose="02020603050405020304" pitchFamily="18" charset="-78"/>
              </a:rPr>
              <a:t>15) 6.3 grams of finely ground trout chow</a:t>
            </a:r>
          </a:p>
          <a:p>
            <a:pPr marR="0" lvl="0">
              <a:lnSpc>
                <a:spcPct val="150000"/>
              </a:lnSpc>
            </a:pPr>
            <a:r>
              <a:rPr lang="en-US" dirty="0">
                <a:latin typeface="Andalus" panose="02020603050405020304" pitchFamily="18" charset="-78"/>
                <a:ea typeface="Times New Roman" panose="02020603050405020304" pitchFamily="18" charset="0"/>
                <a:cs typeface="Andalus" panose="02020603050405020304" pitchFamily="18" charset="-78"/>
              </a:rPr>
              <a:t>16) .6 grams of dried yeast</a:t>
            </a:r>
          </a:p>
          <a:p>
            <a:pPr marR="0" lvl="0">
              <a:lnSpc>
                <a:spcPct val="150000"/>
              </a:lnSpc>
            </a:pPr>
            <a:r>
              <a:rPr lang="en-US" dirty="0">
                <a:latin typeface="Andalus" panose="02020603050405020304" pitchFamily="18" charset="-78"/>
                <a:ea typeface="Times New Roman" panose="02020603050405020304" pitchFamily="18" charset="0"/>
                <a:cs typeface="Andalus" panose="02020603050405020304" pitchFamily="18" charset="-78"/>
              </a:rPr>
              <a:t>17) .5 grams of dried alfalfa</a:t>
            </a:r>
          </a:p>
          <a:p>
            <a:pPr marR="0" lvl="0">
              <a:lnSpc>
                <a:spcPct val="150000"/>
              </a:lnSpc>
            </a:pPr>
            <a:r>
              <a:rPr lang="en-US" dirty="0">
                <a:latin typeface="Andalus" panose="02020603050405020304" pitchFamily="18" charset="-78"/>
                <a:ea typeface="Times New Roman" panose="02020603050405020304" pitchFamily="18" charset="0"/>
                <a:cs typeface="Andalus" panose="02020603050405020304" pitchFamily="18" charset="-78"/>
              </a:rPr>
              <a:t>19) 293.50ml of </a:t>
            </a:r>
            <a:r>
              <a:rPr lang="en-US" dirty="0" smtClean="0">
                <a:latin typeface="Andalus" panose="02020603050405020304" pitchFamily="18" charset="-78"/>
                <a:ea typeface="Times New Roman" panose="02020603050405020304" pitchFamily="18" charset="0"/>
                <a:cs typeface="Andalus" panose="02020603050405020304" pitchFamily="18" charset="-78"/>
              </a:rPr>
              <a:t>milk</a:t>
            </a:r>
          </a:p>
          <a:p>
            <a:pPr marR="0" lvl="0">
              <a:lnSpc>
                <a:spcPct val="150000"/>
              </a:lnSpc>
            </a:pPr>
            <a:r>
              <a:rPr lang="en-US" dirty="0" smtClean="0">
                <a:latin typeface="Andalus" panose="02020603050405020304" pitchFamily="18" charset="-78"/>
                <a:ea typeface="Times New Roman" panose="02020603050405020304" pitchFamily="18" charset="0"/>
                <a:cs typeface="Andalus" panose="02020603050405020304" pitchFamily="18" charset="-78"/>
              </a:rPr>
              <a:t>20</a:t>
            </a:r>
            <a:r>
              <a:rPr lang="en-US" dirty="0">
                <a:latin typeface="Andalus" panose="02020603050405020304" pitchFamily="18" charset="-78"/>
                <a:ea typeface="Times New Roman" panose="02020603050405020304" pitchFamily="18" charset="0"/>
                <a:cs typeface="Andalus" panose="02020603050405020304" pitchFamily="18" charset="-78"/>
              </a:rPr>
              <a:t>) 221.50ml of antifreeze</a:t>
            </a:r>
          </a:p>
          <a:p>
            <a:pPr lvl="0"/>
            <a:r>
              <a:rPr lang="en-US" dirty="0" smtClean="0">
                <a:latin typeface="Andalus" panose="02020603050405020304" pitchFamily="18" charset="-78"/>
                <a:ea typeface="Times New Roman" panose="02020603050405020304" pitchFamily="18" charset="0"/>
                <a:cs typeface="Andalus" panose="02020603050405020304" pitchFamily="18" charset="-78"/>
              </a:rPr>
              <a:t>21</a:t>
            </a:r>
            <a:r>
              <a:rPr lang="en-US" dirty="0">
                <a:latin typeface="Andalus" panose="02020603050405020304" pitchFamily="18" charset="-78"/>
                <a:ea typeface="Times New Roman" panose="02020603050405020304" pitchFamily="18" charset="0"/>
                <a:cs typeface="Andalus" panose="02020603050405020304" pitchFamily="18" charset="-78"/>
              </a:rPr>
              <a:t>) </a:t>
            </a:r>
            <a:r>
              <a:rPr lang="en-US" dirty="0">
                <a:latin typeface="Andalus" panose="02020603050405020304" pitchFamily="18" charset="-78"/>
                <a:cs typeface="Andalus" panose="02020603050405020304" pitchFamily="18" charset="-78"/>
              </a:rPr>
              <a:t>197.50ml of motor oil</a:t>
            </a:r>
          </a:p>
          <a:p>
            <a:pPr lvl="0"/>
            <a:r>
              <a:rPr lang="en-US" dirty="0" smtClean="0">
                <a:latin typeface="Andalus" panose="02020603050405020304" pitchFamily="18" charset="-78"/>
                <a:cs typeface="Andalus" panose="02020603050405020304" pitchFamily="18" charset="-78"/>
              </a:rPr>
              <a:t>22</a:t>
            </a:r>
            <a:r>
              <a:rPr lang="en-US" dirty="0">
                <a:latin typeface="Andalus" panose="02020603050405020304" pitchFamily="18" charset="-78"/>
                <a:cs typeface="Andalus" panose="02020603050405020304" pitchFamily="18" charset="-78"/>
              </a:rPr>
              <a:t>) 197.50ml of lignin sulfonate</a:t>
            </a:r>
          </a:p>
          <a:p>
            <a:pPr lvl="0"/>
            <a:endParaRPr lang="en-US" dirty="0">
              <a:latin typeface="Andalus" panose="02020603050405020304" pitchFamily="18" charset="-78"/>
              <a:cs typeface="Andalus" panose="02020603050405020304" pitchFamily="18" charset="-78"/>
            </a:endParaRPr>
          </a:p>
          <a:p>
            <a:pPr marR="0" lvl="0">
              <a:lnSpc>
                <a:spcPct val="150000"/>
              </a:lnSpc>
            </a:pPr>
            <a:endParaRPr lang="en-US" dirty="0">
              <a:latin typeface="Andalus" panose="02020603050405020304" pitchFamily="18" charset="-78"/>
              <a:ea typeface="Times New Roman" panose="02020603050405020304" pitchFamily="18" charset="0"/>
              <a:cs typeface="Andalus" panose="02020603050405020304" pitchFamily="18" charset="-78"/>
            </a:endParaRPr>
          </a:p>
          <a:p>
            <a:endParaRPr lang="en-US" dirty="0">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97939">
            <a:off x="6475412" y="228600"/>
            <a:ext cx="2667762" cy="24384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7113">
            <a:off x="9504486" y="542245"/>
            <a:ext cx="2416539" cy="3009900"/>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899" y="3962398"/>
            <a:ext cx="3348713" cy="2209801"/>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4622" y="3730517"/>
            <a:ext cx="2398990" cy="2857500"/>
          </a:xfrm>
          <a:prstGeom prst="rect">
            <a:avLst/>
          </a:prstGeom>
          <a:ln>
            <a:noFill/>
          </a:ln>
          <a:effectLst>
            <a:softEdge rad="112500"/>
          </a:effectLst>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u="sng" dirty="0" smtClean="0">
                <a:latin typeface="Andalus" panose="02020603050405020304" pitchFamily="18" charset="-78"/>
                <a:cs typeface="Andalus" panose="02020603050405020304" pitchFamily="18" charset="-78"/>
              </a:rPr>
              <a:t>Procedures:</a:t>
            </a:r>
            <a:endParaRPr lang="en-US" sz="4400"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r>
              <a:rPr lang="en-US" sz="3200" dirty="0" smtClean="0">
                <a:latin typeface="Andalus" panose="02020603050405020304" pitchFamily="18" charset="-78"/>
                <a:cs typeface="Andalus" panose="02020603050405020304" pitchFamily="18" charset="-78"/>
              </a:rPr>
              <a:t>Acute Test #1</a:t>
            </a:r>
          </a:p>
          <a:p>
            <a:r>
              <a:rPr lang="en-US" sz="3200" dirty="0" smtClean="0">
                <a:latin typeface="Andalus" panose="02020603050405020304" pitchFamily="18" charset="-78"/>
                <a:cs typeface="Andalus" panose="02020603050405020304" pitchFamily="18" charset="-78"/>
              </a:rPr>
              <a:t>Acute Test #2</a:t>
            </a:r>
          </a:p>
          <a:p>
            <a:r>
              <a:rPr lang="en-US" sz="3200" dirty="0" smtClean="0">
                <a:latin typeface="Andalus" panose="02020603050405020304" pitchFamily="18" charset="-78"/>
                <a:cs typeface="Andalus" panose="02020603050405020304" pitchFamily="18" charset="-78"/>
              </a:rPr>
              <a:t>Chronic Test</a:t>
            </a:r>
            <a:endParaRPr lang="en-US" sz="3200"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212" y="533400"/>
            <a:ext cx="7010400" cy="5943600"/>
          </a:xfrm>
          <a:prstGeom prst="rect">
            <a:avLst/>
          </a:prstGeom>
        </p:spPr>
      </p:pic>
    </p:spTree>
    <p:extLst>
      <p:ext uri="{BB962C8B-B14F-4D97-AF65-F5344CB8AC3E}">
        <p14:creationId xmlns:p14="http://schemas.microsoft.com/office/powerpoint/2010/main" val="28823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1012" y="228600"/>
            <a:ext cx="9677400" cy="6553200"/>
          </a:xfrm>
        </p:spPr>
        <p:txBody>
          <a:bodyPr>
            <a:normAutofit fontScale="92500" lnSpcReduction="20000"/>
          </a:bodyPr>
          <a:lstStyle/>
          <a:p>
            <a:pPr marL="0" indent="0">
              <a:buNone/>
            </a:pPr>
            <a:r>
              <a:rPr lang="en-US" sz="4800" u="sng" dirty="0" smtClean="0">
                <a:latin typeface="Andalus" panose="02020603050405020304" pitchFamily="18" charset="-78"/>
                <a:cs typeface="Andalus" panose="02020603050405020304" pitchFamily="18" charset="-78"/>
              </a:rPr>
              <a:t>Acute Test #1</a:t>
            </a:r>
          </a:p>
          <a:p>
            <a:pPr marL="0" indent="0">
              <a:buNone/>
            </a:pPr>
            <a:endParaRPr lang="en-US" dirty="0"/>
          </a:p>
          <a:p>
            <a:pPr marL="0" indent="0">
              <a:buNone/>
            </a:pPr>
            <a:r>
              <a:rPr lang="en-US" sz="2600" dirty="0" smtClean="0">
                <a:latin typeface="Andalus" panose="02020603050405020304" pitchFamily="18" charset="-78"/>
                <a:cs typeface="Andalus" panose="02020603050405020304" pitchFamily="18" charset="-78"/>
              </a:rPr>
              <a:t>1</a:t>
            </a:r>
            <a:r>
              <a:rPr lang="en-US" sz="2600" dirty="0">
                <a:latin typeface="Andalus" panose="02020603050405020304" pitchFamily="18" charset="-78"/>
                <a:cs typeface="Andalus" panose="02020603050405020304" pitchFamily="18" charset="-78"/>
              </a:rPr>
              <a:t>. Clean out six beta cups and lids.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2. Punch a hole in each lid for the air hose.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3. Cut four 25cm lengths of air hose to run from the beta cup to a valve on gang valve.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4. Cut a seven-centimeter length of hose to attach from one valve on the gang valve to a T-valve.  Then cut two more seven-cm lengths to attach to each side of the T-valve.  These lengths will be used for beta cups.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5. Attach a Discard-A-Stone air diffuser with an airline nipple to one end of each hose.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6. Insert the other end of the hose through the hole in the lid.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7. Attach all the hoses to the gang valve.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8. To attach the gang valve to the air pump, cut a seven-cm length of hose to attach to the pump and the gang valve.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9. Add each concentration, in percent by volume, of pollutant: 50%, 20%, 10%, 5%, and 1%.  Control is 100mL of ultra-pure water.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10. Add the remaining amount of milliliters of water to each cup to equal 100mL. </a:t>
            </a:r>
            <a:br>
              <a:rPr lang="en-US" sz="2600" dirty="0">
                <a:latin typeface="Andalus" panose="02020603050405020304" pitchFamily="18" charset="-78"/>
                <a:cs typeface="Andalus" panose="02020603050405020304" pitchFamily="18" charset="-78"/>
              </a:rPr>
            </a:br>
            <a:r>
              <a:rPr lang="en-US" sz="2600" dirty="0">
                <a:latin typeface="Andalus" panose="02020603050405020304" pitchFamily="18" charset="-78"/>
                <a:cs typeface="Andalus" panose="02020603050405020304" pitchFamily="18" charset="-78"/>
              </a:rPr>
              <a:t>11. Repeat steps 1-10 to create a replicate of the test for cross-referencing. </a:t>
            </a:r>
            <a:br>
              <a:rPr lang="en-US" sz="2600" dirty="0">
                <a:latin typeface="Andalus" panose="02020603050405020304" pitchFamily="18" charset="-78"/>
                <a:cs typeface="Andalus" panose="02020603050405020304" pitchFamily="18" charset="-78"/>
              </a:rPr>
            </a:br>
            <a:endParaRPr lang="en-US" sz="2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7255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5812" y="533400"/>
            <a:ext cx="9144001" cy="6324600"/>
          </a:xfrm>
        </p:spPr>
        <p:txBody>
          <a:bodyPr>
            <a:normAutofit fontScale="92500" lnSpcReduction="20000"/>
          </a:bodyPr>
          <a:lstStyle/>
          <a:p>
            <a:r>
              <a:rPr lang="en-US" dirty="0">
                <a:latin typeface="Andalus" panose="02020603050405020304" pitchFamily="18" charset="-78"/>
                <a:cs typeface="Andalus" panose="02020603050405020304" pitchFamily="18" charset="-78"/>
              </a:rPr>
              <a:t>12. Using the eyedropper, remove 120 neonate daphnia </a:t>
            </a:r>
            <a:r>
              <a:rPr lang="en-US">
                <a:latin typeface="Andalus" panose="02020603050405020304" pitchFamily="18" charset="-78"/>
                <a:cs typeface="Andalus" panose="02020603050405020304" pitchFamily="18" charset="-78"/>
              </a:rPr>
              <a:t>pulex</a:t>
            </a:r>
            <a:r>
              <a:rPr lang="en-US" dirty="0">
                <a:latin typeface="Andalus" panose="02020603050405020304" pitchFamily="18" charset="-78"/>
                <a:cs typeface="Andalus" panose="02020603050405020304" pitchFamily="18" charset="-78"/>
              </a:rPr>
              <a:t> from the breeding tank and place ten in each cup.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13. Place the air diffuser flat on the bottom of the beta cup and replace the lid.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14. Plug in the air pump, and using the adjusting switches on the gang valve, regulate the airflow in each beta cup.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15. To count the daphnia: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a) After 24 hours, remove one concentration cup at a time from the gang valve.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b) Gently pour one solution onto the white plate.  This helps in viewing the daphnia.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c) Using the eyedropper, remove all living daphnia that are visible.  Place and count them in the bowl of a white plastic spoon.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d) Rotate the plate and watch for any other movement.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e) If after a few minutes you see no more live daphnia, put the solution back in the beta cup and re-add the daphnia.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f) Record the number of live daphnia and any comments.  Repeat steps a-e for all test concentrations.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g) Reattach the hose to the same position on the gang valve.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16. After 48 hours repeat step 15 to count the daphnia.  This ends the acute test. </a:t>
            </a:r>
            <a:br>
              <a:rPr lang="en-US" dirty="0">
                <a:latin typeface="Andalus" panose="02020603050405020304" pitchFamily="18" charset="-78"/>
                <a:cs typeface="Andalus" panose="02020603050405020304" pitchFamily="18" charset="-78"/>
              </a:rPr>
            </a:br>
            <a:r>
              <a:rPr lang="en-US" dirty="0">
                <a:latin typeface="Andalus" panose="02020603050405020304" pitchFamily="18" charset="-78"/>
                <a:cs typeface="Andalus" panose="02020603050405020304" pitchFamily="18" charset="-78"/>
              </a:rPr>
              <a:t>17. Repeat steps 1-16 for all four of the pollutants.  Use fresh materials for each of the pollutants. </a:t>
            </a:r>
            <a:br>
              <a:rPr lang="en-US"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5767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Andalus" panose="02020603050405020304" pitchFamily="18" charset="-78"/>
                <a:cs typeface="Andalus" panose="02020603050405020304" pitchFamily="18" charset="-78"/>
              </a:rPr>
              <a:t>Acute Test #2</a:t>
            </a:r>
            <a:endParaRPr lang="en-US" sz="4400"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979612" y="2286000"/>
            <a:ext cx="9144001" cy="3962400"/>
          </a:xfrm>
        </p:spPr>
        <p:txBody>
          <a:bodyPr>
            <a:normAutofit/>
          </a:bodyPr>
          <a:lstStyle/>
          <a:p>
            <a:r>
              <a:rPr lang="en-US" sz="2800" dirty="0">
                <a:latin typeface="Andalus" panose="02020603050405020304" pitchFamily="18" charset="-78"/>
                <a:cs typeface="Andalus" panose="02020603050405020304" pitchFamily="18" charset="-78"/>
              </a:rPr>
              <a:t>After running all four pollutants in the first acute test, and discovering that they were extremely lethal, I decided to lower the concentrations and re-run the acute tests.  I will use the following concentrations in percent by volume:</a:t>
            </a:r>
          </a:p>
          <a:p>
            <a:r>
              <a:rPr lang="en-US" sz="2800" dirty="0">
                <a:latin typeface="Andalus" panose="02020603050405020304" pitchFamily="18" charset="-78"/>
                <a:cs typeface="Andalus" panose="02020603050405020304" pitchFamily="18" charset="-78"/>
              </a:rPr>
              <a:t>* Milk - 20%, 15%, 10%, 5%, 1% and control.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Antifreeze - 5%, 4%, 3%, 2%, 1%, and control.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Lignin sulfonate - 1%, 0.5%, 0.3%, 0.2%, 0.1%, and control. </a:t>
            </a:r>
            <a:br>
              <a:rPr lang="en-US" sz="2800" dirty="0">
                <a:latin typeface="Andalus" panose="02020603050405020304" pitchFamily="18" charset="-78"/>
                <a:cs typeface="Andalus" panose="02020603050405020304" pitchFamily="18" charset="-78"/>
              </a:rPr>
            </a:br>
            <a:r>
              <a:rPr lang="en-US" sz="2800" dirty="0">
                <a:latin typeface="Andalus" panose="02020603050405020304" pitchFamily="18" charset="-78"/>
                <a:cs typeface="Andalus" panose="02020603050405020304" pitchFamily="18" charset="-78"/>
              </a:rPr>
              <a:t>* Motor oil - 1%, 0.5%, 0.3%, 0.2%, 0.1%, and control.</a:t>
            </a:r>
          </a:p>
        </p:txBody>
      </p:sp>
    </p:spTree>
    <p:extLst>
      <p:ext uri="{BB962C8B-B14F-4D97-AF65-F5344CB8AC3E}">
        <p14:creationId xmlns:p14="http://schemas.microsoft.com/office/powerpoint/2010/main" val="135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664D9D-6EFF-43CB-87EB-95CB91A04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580</Words>
  <Application>Microsoft Office PowerPoint</Application>
  <PresentationFormat>Custom</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Andalus</vt:lpstr>
      <vt:lpstr>Arial</vt:lpstr>
      <vt:lpstr>Century Gothic</vt:lpstr>
      <vt:lpstr>Times New Roman</vt:lpstr>
      <vt:lpstr>Ocean Waves 16x9</vt:lpstr>
      <vt:lpstr>The Effects of Pollution on Aquatic Life</vt:lpstr>
      <vt:lpstr>Why should we care?</vt:lpstr>
      <vt:lpstr>Purpose:   </vt:lpstr>
      <vt:lpstr>Hypothesis:</vt:lpstr>
      <vt:lpstr>Materials:</vt:lpstr>
      <vt:lpstr>Procedures:</vt:lpstr>
      <vt:lpstr>PowerPoint Presentation</vt:lpstr>
      <vt:lpstr>PowerPoint Presentation</vt:lpstr>
      <vt:lpstr>Acute Test #2</vt:lpstr>
      <vt:lpstr>Chronic Test</vt:lpstr>
      <vt:lpstr>PowerPoint Presentation</vt:lpstr>
      <vt:lpstr>Results:</vt:lpstr>
      <vt:lpstr>Conclusion: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2016-12-04T21:07:01Z</dcterms:created>
  <dcterms:modified xsi:type="dcterms:W3CDTF">2016-12-07T01:38:25Z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