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Shape 56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104" name="Shape 104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 Review of Biogas as an Alternative Energy Source for Synthetic Natural Gas Technology</a:t>
            </a:r>
          </a:p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510450" y="3320077"/>
            <a:ext cx="8123100" cy="4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Lucas Bautista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Antioch College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June 21,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7" name="Shape 107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4294967295" type="title"/>
          </p:nvPr>
        </p:nvSpPr>
        <p:spPr>
          <a:xfrm>
            <a:off x="417100" y="361925"/>
            <a:ext cx="4084500" cy="108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Efficiency</a:t>
            </a:r>
          </a:p>
        </p:txBody>
      </p:sp>
      <p:sp>
        <p:nvSpPr>
          <p:cNvPr id="159" name="Shape 159"/>
          <p:cNvSpPr txBox="1"/>
          <p:nvPr>
            <p:ph idx="4294967295" type="body"/>
          </p:nvPr>
        </p:nvSpPr>
        <p:spPr>
          <a:xfrm>
            <a:off x="374925" y="1222500"/>
            <a:ext cx="4084500" cy="356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spcAft>
                <a:spcPts val="1600"/>
              </a:spcAft>
            </a:pPr>
            <a:r>
              <a:rPr b="1" lang="en"/>
              <a:t>Coal and solid biomass</a:t>
            </a:r>
            <a:r>
              <a:rPr lang="en"/>
              <a:t> have a chemical efficiency of up to </a:t>
            </a:r>
            <a:r>
              <a:rPr b="1" lang="en"/>
              <a:t>65%</a:t>
            </a:r>
          </a:p>
          <a:p>
            <a:pPr indent="-228600" lvl="0" marL="457200" rtl="0">
              <a:spcBef>
                <a:spcPts val="1000"/>
              </a:spcBef>
              <a:spcAft>
                <a:spcPts val="1600"/>
              </a:spcAft>
            </a:pPr>
            <a:r>
              <a:rPr b="1" lang="en"/>
              <a:t>Wet biomass</a:t>
            </a:r>
            <a:r>
              <a:rPr lang="en"/>
              <a:t> has a low chemical efficiency of </a:t>
            </a:r>
            <a:r>
              <a:rPr b="1" lang="en"/>
              <a:t>20-40%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en"/>
              <a:t>In 2017 an electrical efficiency of </a:t>
            </a:r>
            <a:r>
              <a:rPr b="1" lang="en"/>
              <a:t>29%</a:t>
            </a:r>
            <a:r>
              <a:rPr lang="en"/>
              <a:t> was achieved in a plant using </a:t>
            </a:r>
            <a:r>
              <a:rPr b="1" lang="en"/>
              <a:t>dual fluidized beds</a:t>
            </a:r>
            <a:r>
              <a:rPr lang="en"/>
              <a:t> though there were ways to raise the efficiency to </a:t>
            </a:r>
            <a:r>
              <a:rPr b="1" lang="en"/>
              <a:t>31%</a:t>
            </a:r>
          </a:p>
        </p:txBody>
      </p:sp>
      <p:pic>
        <p:nvPicPr>
          <p:cNvPr descr="7442875160_d9f0b94c4c_z.jpg" id="160" name="Shape 160"/>
          <p:cNvPicPr preferRelativeResize="0"/>
          <p:nvPr/>
        </p:nvPicPr>
        <p:blipFill rotWithShape="1">
          <a:blip r:embed="rId3">
            <a:alphaModFix/>
          </a:blip>
          <a:srcRect b="0" l="10954" r="10962" t="0"/>
          <a:stretch/>
        </p:blipFill>
        <p:spPr>
          <a:xfrm>
            <a:off x="4705150" y="361925"/>
            <a:ext cx="2035798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ution_Water_National_Pipe_Spewing_Brown_Liquid_credit Dragana Gerasimoski_1000x750.jpg" id="161" name="Shape 161"/>
          <p:cNvPicPr preferRelativeResize="0"/>
          <p:nvPr/>
        </p:nvPicPr>
        <p:blipFill rotWithShape="1">
          <a:blip r:embed="rId4">
            <a:alphaModFix/>
          </a:blip>
          <a:srcRect b="0" l="10954" r="10962" t="0"/>
          <a:stretch/>
        </p:blipFill>
        <p:spPr>
          <a:xfrm>
            <a:off x="6796425" y="361926"/>
            <a:ext cx="2035800" cy="195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3_wood_chips.jpg" id="162" name="Shape 162"/>
          <p:cNvPicPr preferRelativeResize="0"/>
          <p:nvPr/>
        </p:nvPicPr>
        <p:blipFill rotWithShape="1">
          <a:blip r:embed="rId5">
            <a:alphaModFix/>
          </a:blip>
          <a:srcRect b="0" l="3209" r="3209" t="0"/>
          <a:stretch/>
        </p:blipFill>
        <p:spPr>
          <a:xfrm>
            <a:off x="4705200" y="2366435"/>
            <a:ext cx="4127101" cy="24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92025" y="561550"/>
            <a:ext cx="8440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Significance of Study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92025" y="1689850"/>
            <a:ext cx="8440200" cy="287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</a:t>
            </a:r>
            <a:r>
              <a:rPr lang="en"/>
              <a:t>etails </a:t>
            </a:r>
            <a:r>
              <a:rPr b="1" lang="en"/>
              <a:t>SNG availability</a:t>
            </a:r>
            <a:r>
              <a:rPr lang="en"/>
              <a:t>, </a:t>
            </a:r>
            <a:r>
              <a:rPr b="1" lang="en"/>
              <a:t>extraction technologies</a:t>
            </a:r>
            <a:r>
              <a:rPr lang="en"/>
              <a:t>, and use as a </a:t>
            </a:r>
            <a:r>
              <a:rPr b="1" lang="en"/>
              <a:t>renewable resource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Transported using </a:t>
            </a:r>
            <a:r>
              <a:rPr b="1" lang="en"/>
              <a:t>existing natural gas infrastructure</a:t>
            </a:r>
            <a:r>
              <a:rPr lang="en"/>
              <a:t> and able to be </a:t>
            </a:r>
            <a:r>
              <a:rPr b="1" lang="en"/>
              <a:t>incorporated with natural gas</a:t>
            </a:r>
            <a:r>
              <a:rPr lang="en"/>
              <a:t> that is already in the pipelines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Helps </a:t>
            </a:r>
            <a:r>
              <a:rPr b="1" lang="en"/>
              <a:t>eliminate waste</a:t>
            </a:r>
            <a:r>
              <a:rPr lang="en"/>
              <a:t> whether it is dry or wet/liquid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Carbon sequestration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21350" y="25"/>
            <a:ext cx="88629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References: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Colleta P., Flottesc E., Favrea A., Raynala L., Pierrec H., Capelac S., and Peregrinad C. 2017. Techno-economic and Life Cycle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of methane production via biogas upgrading and power to gas technology. Applied Energy. 192:282-295.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Hervas-Blasco E., Pitarch M., Navaro-Peris E., and Corberán J. 2017. Optimal sizing of a heat pump booster for sanitary hot water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to maximize benefit for the substitution of gas boilers. Energy. 127:558-570.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Kopyscinski J., Schildhauer T., and Biollaz S. 2010. Production of synthetic natural gas (SNG) from coal and dry biomass – A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review from 1950 to 2009. Fuel. 89(8):1763-1783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Kraussler, M., Schidler P., and Hofbauer H. 2017. An experimental approach aiming the production of a gas mixture composed of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and methane from biomass as natural gas substitute in industrial applications. Bioresource Technology. https://doi.org/10.1016/j.biortech.2017.03.040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Mesfuna S., Sanchezc D., Leducb S., Wetterlunda E., Lundgrena J., Biberacherd M., and Kraxnerb F. 2017. Power-to-gas and</a:t>
            </a: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power-to-liquid for managing renewable electricity intermittency in the Alpine Region. Renewable Energy. 107:361-372.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Nizami A., Shahzad K., Rehan M., Ouda O., Khan M,. Ismail I., Almeelbi T., Basahi J., and Demirbas A. 2017. Developing waste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biorefinery in Makkah: A way forward to convert urban waste into renewable energy. Applied Energy. 186(2):189-196.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Noyola A., Morgan-Sagastume J., and López-Hernández J. 2006. Treatment of Biogas Produced in Anaerobic Reactors for Domestic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Wastewater: Odor Control and Energy/Resource Recovery. Rev Environ Sci Biotechnol. 5(1):93-114.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Rehling B., Hofbauer H., Rauch R., and Aichernig C. 2011. BioSNG—process simulation and comparison with first results from a 1-MW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demonstration plant. Biomass Conv. Bioref. 1(2:)111-119.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Roy S., and Das D. 2016. Biohythane production from organic wastes: present state of art. Environ Sci Pollut Res. 23(10):9391-9410.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Tsapekos P., Kouglas P., Treu L., Campanero S., and Angelidaki I. 2017. Process performance and comparative metagenomic analysis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co-digestion of manure and lignocellulosic biomass for biogas production. Applied Energy. 185(1):126-135.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Wilk V., and Hofbauer H. 2016. Analysis of optimization potential in commercial biomass gasification plants using process simulation.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Fuel Processing Technology. 141(1)138-147.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Introduction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64800"/>
            <a:ext cx="8520600" cy="339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Organic waste such as </a:t>
            </a:r>
            <a:r>
              <a:rPr b="1" lang="en" sz="2400"/>
              <a:t>farm runoff, human waste </a:t>
            </a:r>
            <a:r>
              <a:rPr lang="en" sz="2400"/>
              <a:t>and </a:t>
            </a:r>
            <a:r>
              <a:rPr b="1" lang="en" sz="2400"/>
              <a:t>animal waste</a:t>
            </a:r>
            <a:r>
              <a:rPr lang="en" sz="2400"/>
              <a:t> are increasing problems in many societies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This waste can be used to </a:t>
            </a:r>
            <a:r>
              <a:rPr b="1" lang="en" sz="2400"/>
              <a:t>produce </a:t>
            </a:r>
            <a:r>
              <a:rPr lang="en" sz="2400"/>
              <a:t>a </a:t>
            </a:r>
            <a:r>
              <a:rPr b="1" lang="en" sz="2400"/>
              <a:t>clean gas</a:t>
            </a:r>
            <a:r>
              <a:rPr lang="en" sz="2400"/>
              <a:t> as well as a </a:t>
            </a:r>
            <a:r>
              <a:rPr b="1" lang="en" sz="2400"/>
              <a:t>liquid fertilizer</a:t>
            </a:r>
            <a:r>
              <a:rPr lang="en" sz="2400"/>
              <a:t>, which is a byproduct of producing the clean gas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The produced gas can be </a:t>
            </a:r>
            <a:r>
              <a:rPr b="1" lang="en" sz="2400"/>
              <a:t>used as is or can be modified </a:t>
            </a:r>
            <a:r>
              <a:rPr lang="en" sz="2400"/>
              <a:t>through a variety of processes </a:t>
            </a:r>
            <a:r>
              <a:rPr b="1" lang="en" sz="2400"/>
              <a:t>to create a synthetic natural gas (SNG)</a:t>
            </a:r>
            <a:r>
              <a:rPr lang="en" sz="2400"/>
              <a:t> which can be used in existing pipelines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07675" y="17326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Biomass to Biogas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939500" y="158100"/>
            <a:ext cx="3837000" cy="4437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"/>
              <a:t>Dry biomass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like crops and wood chips are</a:t>
            </a:r>
            <a:r>
              <a:rPr lang="en"/>
              <a:t> </a:t>
            </a:r>
            <a:r>
              <a:rPr b="1" lang="en"/>
              <a:t>burned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to create biogas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"/>
              <a:t>Wet biomass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like sewage, human waste, and animal waste are broken down by bacteria in an environment lacking </a:t>
            </a:r>
            <a:r>
              <a:rPr lang="en">
                <a:solidFill>
                  <a:schemeClr val="accent4"/>
                </a:solidFill>
              </a:rPr>
              <a:t>oxygen</a:t>
            </a:r>
            <a:r>
              <a:rPr lang="en">
                <a:solidFill>
                  <a:schemeClr val="accent4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known</a:t>
            </a:r>
            <a:r>
              <a:rPr lang="en">
                <a:solidFill>
                  <a:schemeClr val="accent4"/>
                </a:solidFill>
              </a:rPr>
              <a:t> as</a:t>
            </a:r>
            <a:r>
              <a:rPr lang="en"/>
              <a:t> </a:t>
            </a:r>
            <a:r>
              <a:rPr b="1" lang="en"/>
              <a:t>anaerobic</a:t>
            </a:r>
            <a:r>
              <a:rPr b="1" lang="en"/>
              <a:t> digestion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in order to produce biogas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>
                <a:solidFill>
                  <a:schemeClr val="accent4"/>
                </a:solidFill>
              </a:rPr>
              <a:t>This process is known as</a:t>
            </a:r>
            <a:r>
              <a:rPr lang="en"/>
              <a:t> </a:t>
            </a:r>
            <a:r>
              <a:rPr b="1" lang="en"/>
              <a:t>gasification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erobic_digester_diagram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125" y="238125"/>
            <a:ext cx="48577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s2.0-S0016236110000359-gr1-2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87" y="1788237"/>
            <a:ext cx="7368024" cy="156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74300" y="1961675"/>
            <a:ext cx="3667800" cy="96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Biogas to SNG</a:t>
            </a: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>
                <a:solidFill>
                  <a:schemeClr val="accent4"/>
                </a:solidFill>
              </a:rPr>
              <a:t>The process of turning biogas into synthetic natural gas is </a:t>
            </a:r>
            <a:r>
              <a:rPr b="1" lang="en" sz="2400"/>
              <a:t>complex </a:t>
            </a:r>
          </a:p>
          <a:p>
            <a:pPr indent="-381000" lvl="0" marL="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>
                <a:solidFill>
                  <a:schemeClr val="accent4"/>
                </a:solidFill>
              </a:rPr>
              <a:t>It can be done a number of ways using </a:t>
            </a:r>
            <a:r>
              <a:rPr b="1" lang="en" sz="2400"/>
              <a:t>various techniques</a:t>
            </a:r>
            <a:r>
              <a:rPr lang="en" sz="2400"/>
              <a:t> </a:t>
            </a:r>
            <a:r>
              <a:rPr lang="en" sz="2400">
                <a:solidFill>
                  <a:schemeClr val="accent4"/>
                </a:solidFill>
              </a:rPr>
              <a:t>and</a:t>
            </a:r>
            <a:r>
              <a:rPr lang="en" sz="2400"/>
              <a:t> </a:t>
            </a:r>
            <a:r>
              <a:rPr b="1" lang="en" sz="2400"/>
              <a:t>technologies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Techniques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855025"/>
            <a:ext cx="8520600" cy="27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F</a:t>
            </a:r>
            <a:r>
              <a:rPr b="1" lang="en"/>
              <a:t>ixed bed methanation</a:t>
            </a:r>
            <a:r>
              <a:rPr lang="en"/>
              <a:t> - removes small amounts of CO with reactors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Lurgi process</a:t>
            </a:r>
            <a:r>
              <a:rPr lang="en"/>
              <a:t> - methanation unit with two fixed bed reactors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Fluidized bed methanation</a:t>
            </a:r>
            <a:r>
              <a:rPr lang="en"/>
              <a:t> - large scale, highly exothermic, heterogeneously catalyzed reactions that are practically isothermal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s2.0-S0016236110000359-gr2.jp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711" y="413400"/>
            <a:ext cx="6598624" cy="42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699512" y="4645725"/>
            <a:ext cx="57450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Lurgi process diagram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s2.0-S0016236110000359-gr5.jp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50" y="900600"/>
            <a:ext cx="8730299" cy="30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684050" y="4196625"/>
            <a:ext cx="57759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Great Plains Synfuels Plant (North Dakota) 2009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