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21"/>
    <a:srgbClr val="2EA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Biopsychology of </a:t>
            </a:r>
            <a:r>
              <a:rPr lang="en-US" dirty="0" smtClean="0">
                <a:solidFill>
                  <a:srgbClr val="244A58"/>
                </a:solidFill>
              </a:rPr>
              <a:t>Sleep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Dreaming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757332"/>
            <a:ext cx="6498159" cy="916641"/>
          </a:xfrm>
        </p:spPr>
        <p:txBody>
          <a:bodyPr/>
          <a:lstStyle/>
          <a:p>
            <a:r>
              <a:rPr lang="en-US" dirty="0" smtClean="0"/>
              <a:t>By Julia Dwight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1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Sleep Cycle</a:t>
            </a:r>
            <a:br>
              <a:rPr lang="en-US" dirty="0" smtClean="0"/>
            </a:br>
            <a:r>
              <a:rPr lang="en-US" dirty="0" smtClean="0"/>
              <a:t>When does dreaming occur?</a:t>
            </a:r>
            <a:endParaRPr lang="en-US" dirty="0"/>
          </a:p>
        </p:txBody>
      </p:sp>
      <p:pic>
        <p:nvPicPr>
          <p:cNvPr id="6" name="Content Placeholder 5" descr="Dreams-sleep-cycl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9" r="-15269"/>
          <a:stretch>
            <a:fillRect/>
          </a:stretch>
        </p:blipFill>
        <p:spPr>
          <a:xfrm>
            <a:off x="549276" y="1444532"/>
            <a:ext cx="8042275" cy="4343400"/>
          </a:xfrm>
        </p:spPr>
      </p:pic>
      <p:sp>
        <p:nvSpPr>
          <p:cNvPr id="7" name="Rectangle 6"/>
          <p:cNvSpPr/>
          <p:nvPr/>
        </p:nvSpPr>
        <p:spPr>
          <a:xfrm>
            <a:off x="6378222" y="1398888"/>
            <a:ext cx="1340556" cy="2864555"/>
          </a:xfrm>
          <a:prstGeom prst="rect">
            <a:avLst/>
          </a:prstGeom>
          <a:noFill/>
          <a:ln w="38100" cmpd="sng">
            <a:solidFill>
              <a:srgbClr val="9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63056" y="1672166"/>
            <a:ext cx="571500" cy="691445"/>
          </a:xfrm>
          <a:prstGeom prst="ellipse">
            <a:avLst/>
          </a:prstGeom>
          <a:noFill/>
          <a:ln w="28575" cmpd="sng">
            <a:solidFill>
              <a:srgbClr val="9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0938" y="5938412"/>
            <a:ext cx="79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r>
              <a:rPr lang="en-US" b="1" dirty="0" smtClean="0"/>
              <a:t>lectroencephalographic </a:t>
            </a:r>
            <a:r>
              <a:rPr lang="en-US" b="1" dirty="0"/>
              <a:t>(EEG</a:t>
            </a:r>
            <a:r>
              <a:rPr lang="en-US" b="1" dirty="0" smtClean="0"/>
              <a:t>)</a:t>
            </a:r>
            <a:r>
              <a:rPr lang="en-US" dirty="0" smtClean="0"/>
              <a:t>: is the </a:t>
            </a:r>
            <a:r>
              <a:rPr lang="en-US" dirty="0"/>
              <a:t>electrophysiological monitoring </a:t>
            </a:r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/>
              <a:t>that records neural </a:t>
            </a:r>
            <a:r>
              <a:rPr lang="en-US" dirty="0" smtClean="0"/>
              <a:t>oscillations.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930938" y="1832649"/>
            <a:ext cx="468893" cy="3030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056" y="1789358"/>
            <a:ext cx="65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C7C9F"/>
                </a:solidFill>
              </a:rPr>
              <a:t>EEG</a:t>
            </a:r>
            <a:endParaRPr lang="en-US" b="1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8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psyg-04-00408-g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5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10 at 9.47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67"/>
          <a:stretch/>
        </p:blipFill>
        <p:spPr>
          <a:xfrm>
            <a:off x="493889" y="2295056"/>
            <a:ext cx="8241846" cy="3019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222" y="2525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34112" y="5314834"/>
            <a:ext cx="156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Activated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Deactivated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9275" y="663165"/>
            <a:ext cx="8042276" cy="1336956"/>
          </a:xfrm>
        </p:spPr>
        <p:txBody>
          <a:bodyPr/>
          <a:lstStyle/>
          <a:p>
            <a:pPr algn="just"/>
            <a:r>
              <a:rPr lang="en-US" sz="3200" dirty="0" smtClean="0"/>
              <a:t>Comparison of brain </a:t>
            </a:r>
            <a:r>
              <a:rPr lang="en-US" sz="3200" dirty="0"/>
              <a:t>activity </a:t>
            </a:r>
            <a:r>
              <a:rPr lang="en-US" sz="3200" dirty="0" smtClean="0"/>
              <a:t>in patients: while awake, lucid </a:t>
            </a:r>
            <a:r>
              <a:rPr lang="en-US" sz="3200" dirty="0"/>
              <a:t>dreaming and during REM sleep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022665"/>
            <a:ext cx="91789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REM sleep</a:t>
            </a:r>
            <a:r>
              <a:rPr lang="en-US" sz="1600" dirty="0"/>
              <a:t>: Rapid eye movement sleep, usually occurring in approximately 90-minute cycles.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7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13 at 3.1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5" y="0"/>
            <a:ext cx="746311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8740" y="6211669"/>
            <a:ext cx="1275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50021"/>
                </a:solidFill>
              </a:rPr>
              <a:t>Inhibitory</a:t>
            </a:r>
          </a:p>
          <a:p>
            <a:r>
              <a:rPr lang="en-US" b="1" dirty="0" smtClean="0">
                <a:solidFill>
                  <a:srgbClr val="2EAB33"/>
                </a:solidFill>
              </a:rPr>
              <a:t>Excitatory</a:t>
            </a:r>
            <a:endParaRPr lang="en-US" b="1" dirty="0">
              <a:solidFill>
                <a:srgbClr val="2EAB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5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425222" y="889000"/>
            <a:ext cx="6575778" cy="436033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20" y="1933109"/>
            <a:ext cx="8042276" cy="1336956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1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err="1"/>
              <a:t>Desseilles</a:t>
            </a:r>
            <a:r>
              <a:rPr lang="en-US" sz="1200" dirty="0"/>
              <a:t>, M., T. Dang-Vu, V. </a:t>
            </a:r>
            <a:r>
              <a:rPr lang="en-US" sz="1200" dirty="0" err="1"/>
              <a:t>Sterpenich</a:t>
            </a:r>
            <a:r>
              <a:rPr lang="en-US" sz="1200" dirty="0"/>
              <a:t>, and S. Schwartz. "Cognitive and Emotional Processes during Dreaming: A Neuroimaging View." </a:t>
            </a:r>
            <a:r>
              <a:rPr lang="en-US" sz="1200" i="1" dirty="0"/>
              <a:t>Consciousness and Cognition.</a:t>
            </a:r>
            <a:r>
              <a:rPr lang="en-US" sz="1200" dirty="0"/>
              <a:t> U.S. National Library of Medicine, 2010. Web. 10 Mar. 2017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 err="1"/>
              <a:t>Kalat</a:t>
            </a:r>
            <a:r>
              <a:rPr lang="en-US" sz="1200" dirty="0"/>
              <a:t>, James W. </a:t>
            </a:r>
            <a:r>
              <a:rPr lang="en-US" sz="1200" i="1" dirty="0"/>
              <a:t>Biological Psychology</a:t>
            </a:r>
            <a:r>
              <a:rPr lang="en-US" sz="1200" dirty="0"/>
              <a:t>. 12th ed. </a:t>
            </a:r>
            <a:r>
              <a:rPr lang="en-US" sz="1200" dirty="0" err="1"/>
              <a:t>N.p</a:t>
            </a:r>
            <a:r>
              <a:rPr lang="en-US" sz="1200" dirty="0"/>
              <a:t>.: Thomson/Brooks/Cole, 2016. Print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Linden</a:t>
            </a:r>
            <a:r>
              <a:rPr lang="en-US" sz="1200" dirty="0"/>
              <a:t>, Sander Van Der. "The Science Behind Dreaming." </a:t>
            </a:r>
            <a:r>
              <a:rPr lang="en-US" sz="1200" i="1" dirty="0"/>
              <a:t>Scientific American</a:t>
            </a:r>
            <a:r>
              <a:rPr lang="en-US" sz="1200" dirty="0"/>
              <a:t>. Nature America INC., 25 July 2011. Web. 10 Mar. 2017.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err="1"/>
              <a:t>Klus</a:t>
            </a:r>
            <a:r>
              <a:rPr lang="en-US" sz="1200" dirty="0"/>
              <a:t>, Helen. "What Happens to Us When We Dream?" </a:t>
            </a:r>
            <a:r>
              <a:rPr lang="en-US" sz="1200" i="1" dirty="0"/>
              <a:t>The Star Garden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17 Nov. 2013. Web. 10 Mar. 2017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 err="1"/>
              <a:t>Hurd</a:t>
            </a:r>
            <a:r>
              <a:rPr lang="en-US" sz="1200" dirty="0"/>
              <a:t>, Ryan, Hugh Harrison Says, Eric </a:t>
            </a:r>
            <a:r>
              <a:rPr lang="en-US" sz="1200" dirty="0" err="1"/>
              <a:t>Wargo</a:t>
            </a:r>
            <a:r>
              <a:rPr lang="en-US" sz="1200" dirty="0"/>
              <a:t> Says, Ryan </a:t>
            </a:r>
            <a:r>
              <a:rPr lang="en-US" sz="1200" dirty="0" err="1"/>
              <a:t>Hurd</a:t>
            </a:r>
            <a:r>
              <a:rPr lang="en-US" sz="1200" dirty="0"/>
              <a:t> Says, Robert Rider Says, Christina Says, A. Muhammad </a:t>
            </a:r>
            <a:r>
              <a:rPr lang="en-US" sz="1200" dirty="0" err="1"/>
              <a:t>Ma`ruf</a:t>
            </a:r>
            <a:r>
              <a:rPr lang="en-US" sz="1200" dirty="0"/>
              <a:t> Says, Danielle Says, S. </a:t>
            </a:r>
            <a:r>
              <a:rPr lang="en-US" sz="1200" dirty="0" err="1"/>
              <a:t>Nau</a:t>
            </a:r>
            <a:r>
              <a:rPr lang="en-US" sz="1200" dirty="0"/>
              <a:t> Says, Martín </a:t>
            </a:r>
            <a:r>
              <a:rPr lang="en-US" sz="1200" dirty="0" err="1"/>
              <a:t>Bidegain</a:t>
            </a:r>
            <a:r>
              <a:rPr lang="en-US" sz="1200" dirty="0"/>
              <a:t> Says, and Ben Says. "Dream Studies Press." </a:t>
            </a:r>
            <a:r>
              <a:rPr lang="en-US" sz="1200" i="1" dirty="0"/>
              <a:t>Dream Studies Portal</a:t>
            </a:r>
            <a:r>
              <a:rPr lang="en-US" sz="1200" dirty="0"/>
              <a:t>. Dream Studies, 2010 0. Web. 10 Mar. 2017.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Crabtree, </a:t>
            </a:r>
            <a:r>
              <a:rPr lang="en-US" sz="1200" dirty="0" err="1"/>
              <a:t>Vexen</a:t>
            </a:r>
            <a:r>
              <a:rPr lang="en-US" sz="1200" dirty="0"/>
              <a:t>. "The Biology of Dreaming." </a:t>
            </a:r>
            <a:r>
              <a:rPr lang="en-US" sz="1200" i="1" dirty="0" err="1"/>
              <a:t>Www.humantruth.info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2005. Web. 10 Mar. 2017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091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2469445" y="2187223"/>
            <a:ext cx="4261556" cy="3429000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21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4313</TotalTime>
  <Words>306</Words>
  <Application>Microsoft Macintosh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Breeze</vt:lpstr>
      <vt:lpstr>The Biopsychology of Sleep and Dreaming </vt:lpstr>
      <vt:lpstr>The Sleep Cycle When does dreaming occur?</vt:lpstr>
      <vt:lpstr>PowerPoint Presentation</vt:lpstr>
      <vt:lpstr>Comparison of brain activity in patients: while awake, lucid dreaming and during REM sleep </vt:lpstr>
      <vt:lpstr>PowerPoint Presentation</vt:lpstr>
      <vt:lpstr>Conclusions</vt:lpstr>
      <vt:lpstr>Sources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Biopsychology of Dreams and Dreaming </dc:title>
  <dc:creator>Dwight Julia</dc:creator>
  <cp:lastModifiedBy>Dwight Julia</cp:lastModifiedBy>
  <cp:revision>20</cp:revision>
  <dcterms:created xsi:type="dcterms:W3CDTF">2017-02-28T19:03:27Z</dcterms:created>
  <dcterms:modified xsi:type="dcterms:W3CDTF">2017-03-16T01:47:56Z</dcterms:modified>
</cp:coreProperties>
</file>