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layfair Display"/>
      <p:regular r:id="rId19"/>
      <p:bold r:id="rId20"/>
      <p:italic r:id="rId21"/>
      <p:boldItalic r:id="rId22"/>
    </p:embeddedFont>
    <p:embeddedFont>
      <p:font typeface="Lobster"/>
      <p:regular r:id="rId23"/>
    </p:embeddedFon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Lato-regular.fntdata"/><Relationship Id="rId23" Type="http://schemas.openxmlformats.org/officeDocument/2006/relationships/font" Target="fonts/Lobster-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e3a78c56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e3a78c56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3e3a78c56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e3a78c56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3e77b9b4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e77b9b4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3e3a78c56e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e3a78c56e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3e3a78c56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e3a78c56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3e3a78c5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e3a78c5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3e3a78c56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e3a78c56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3e3a78c56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e3a78c56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3e3a78c56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e3a78c56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3e3a78c56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e3a78c56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3e3a78c56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e3a78c56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3e3a78c56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e3a78c56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youtube.com/watch?v=OkkQuDUzgbE" TargetMode="External"/><Relationship Id="rId4" Type="http://schemas.openxmlformats.org/officeDocument/2006/relationships/image" Target="../media/image12.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immigrationtounitedstates.org/555-honduran-immigrants.html" TargetMode="External"/><Relationship Id="rId4" Type="http://schemas.openxmlformats.org/officeDocument/2006/relationships/hyperlink" Target="https://www.washingtonpost.com/news/worldviews/wp/2017/12/04/the-crisis-in-honduras-should-matter-to-the-u-s/?noredirect=on&amp;utm_term=.d958891f6fac"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3"/>
          <p:cNvSpPr txBox="1"/>
          <p:nvPr>
            <p:ph type="ctrTitle"/>
          </p:nvPr>
        </p:nvSpPr>
        <p:spPr>
          <a:xfrm>
            <a:off x="311700" y="285750"/>
            <a:ext cx="4065900" cy="45948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a:t>A History of the United States &amp; Honduras Relations</a:t>
            </a:r>
            <a:endParaRPr/>
          </a:p>
        </p:txBody>
      </p:sp>
      <p:sp>
        <p:nvSpPr>
          <p:cNvPr id="69" name="Google Shape;69;p13"/>
          <p:cNvSpPr txBox="1"/>
          <p:nvPr>
            <p:ph idx="1" type="subTitle"/>
          </p:nvPr>
        </p:nvSpPr>
        <p:spPr>
          <a:xfrm>
            <a:off x="5132075" y="560075"/>
            <a:ext cx="3700200" cy="43890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en"/>
              <a:t>Kensy Zelaya</a:t>
            </a:r>
            <a:endParaRPr/>
          </a:p>
        </p:txBody>
      </p:sp>
      <p:pic>
        <p:nvPicPr>
          <p:cNvPr id="70" name="Google Shape;70;p13"/>
          <p:cNvPicPr preferRelativeResize="0"/>
          <p:nvPr/>
        </p:nvPicPr>
        <p:blipFill>
          <a:blip r:embed="rId3">
            <a:alphaModFix/>
          </a:blip>
          <a:stretch>
            <a:fillRect/>
          </a:stretch>
        </p:blipFill>
        <p:spPr>
          <a:xfrm>
            <a:off x="3946175" y="1085700"/>
            <a:ext cx="4933775" cy="32234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ppt_w</p:attrName>
                                        </p:attrNameLst>
                                      </p:cBhvr>
                                      <p:tavLst>
                                        <p:tav fmla="" tm="0">
                                          <p:val>
                                            <p:strVal val="0"/>
                                          </p:val>
                                        </p:tav>
                                        <p:tav fmla="" tm="100000">
                                          <p:val>
                                            <p:strVal val="#ppt_w"/>
                                          </p:val>
                                        </p:tav>
                                      </p:tavLst>
                                    </p:anim>
                                    <p:anim calcmode="lin" valueType="num">
                                      <p:cBhvr additive="base">
                                        <p:cTn dur="1000"/>
                                        <p:tgtEl>
                                          <p:spTgt spid="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2"/>
          <p:cNvSpPr txBox="1"/>
          <p:nvPr>
            <p:ph idx="1" type="body"/>
          </p:nvPr>
        </p:nvSpPr>
        <p:spPr>
          <a:xfrm>
            <a:off x="311700" y="447250"/>
            <a:ext cx="4431600" cy="2613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Hondurans face many hardships trying to </a:t>
            </a:r>
            <a:r>
              <a:rPr lang="en"/>
              <a:t>cross</a:t>
            </a:r>
            <a:r>
              <a:rPr lang="en"/>
              <a:t> to United States</a:t>
            </a:r>
            <a:endParaRPr/>
          </a:p>
          <a:p>
            <a:pPr indent="-342900" lvl="0" marL="457200" rtl="0" algn="l">
              <a:spcBef>
                <a:spcPts val="0"/>
              </a:spcBef>
              <a:spcAft>
                <a:spcPts val="0"/>
              </a:spcAft>
              <a:buSzPts val="1800"/>
              <a:buChar char="●"/>
            </a:pPr>
            <a:r>
              <a:rPr lang="en"/>
              <a:t>Expose themselves to rape, heat, robbery and murder</a:t>
            </a:r>
            <a:endParaRPr/>
          </a:p>
          <a:p>
            <a:pPr indent="-342900" lvl="0" marL="457200" rtl="0" algn="l">
              <a:spcBef>
                <a:spcPts val="0"/>
              </a:spcBef>
              <a:spcAft>
                <a:spcPts val="0"/>
              </a:spcAft>
              <a:buSzPts val="1800"/>
              <a:buChar char="●"/>
            </a:pPr>
            <a:r>
              <a:rPr lang="en" u="sng">
                <a:solidFill>
                  <a:schemeClr val="hlink"/>
                </a:solidFill>
                <a:hlinkClick r:id="rId3"/>
              </a:rPr>
              <a:t>https://www.youtube.com/watch?v=OkkQuDUzgbE</a:t>
            </a:r>
            <a:r>
              <a:rPr lang="en"/>
              <a:t> </a:t>
            </a:r>
            <a:endParaRPr/>
          </a:p>
          <a:p>
            <a:pPr indent="-342900" lvl="0" marL="457200" rtl="0" algn="l">
              <a:spcBef>
                <a:spcPts val="0"/>
              </a:spcBef>
              <a:spcAft>
                <a:spcPts val="0"/>
              </a:spcAft>
              <a:buSzPts val="1800"/>
              <a:buChar char="●"/>
            </a:pPr>
            <a:r>
              <a:rPr lang="en"/>
              <a:t>Often hire ¨coyotes¨ to cross to the other side.</a:t>
            </a:r>
            <a:endParaRPr/>
          </a:p>
          <a:p>
            <a:pPr indent="0" lvl="0" marL="457200" rtl="0" algn="l">
              <a:spcBef>
                <a:spcPts val="1600"/>
              </a:spcBef>
              <a:spcAft>
                <a:spcPts val="1600"/>
              </a:spcAft>
              <a:buNone/>
            </a:pPr>
            <a:r>
              <a:t/>
            </a:r>
            <a:endParaRPr/>
          </a:p>
        </p:txBody>
      </p:sp>
      <p:pic>
        <p:nvPicPr>
          <p:cNvPr id="141" name="Google Shape;141;p22"/>
          <p:cNvPicPr preferRelativeResize="0"/>
          <p:nvPr/>
        </p:nvPicPr>
        <p:blipFill>
          <a:blip r:embed="rId4">
            <a:alphaModFix/>
          </a:blip>
          <a:stretch>
            <a:fillRect/>
          </a:stretch>
        </p:blipFill>
        <p:spPr>
          <a:xfrm>
            <a:off x="4895700" y="152400"/>
            <a:ext cx="4095901" cy="2303944"/>
          </a:xfrm>
          <a:prstGeom prst="rect">
            <a:avLst/>
          </a:prstGeom>
          <a:noFill/>
          <a:ln>
            <a:noFill/>
          </a:ln>
        </p:spPr>
      </p:pic>
      <p:pic>
        <p:nvPicPr>
          <p:cNvPr id="142" name="Google Shape;142;p22"/>
          <p:cNvPicPr preferRelativeResize="0"/>
          <p:nvPr/>
        </p:nvPicPr>
        <p:blipFill>
          <a:blip r:embed="rId5">
            <a:alphaModFix/>
          </a:blip>
          <a:stretch>
            <a:fillRect/>
          </a:stretch>
        </p:blipFill>
        <p:spPr>
          <a:xfrm>
            <a:off x="4895700" y="2608750"/>
            <a:ext cx="3494469" cy="2303951"/>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Hondurans enter to United States they...</a:t>
            </a:r>
            <a:endParaRPr/>
          </a:p>
        </p:txBody>
      </p:sp>
      <p:sp>
        <p:nvSpPr>
          <p:cNvPr id="148" name="Google Shape;148;p23"/>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Work and send remittances to families. </a:t>
            </a:r>
            <a:endParaRPr/>
          </a:p>
          <a:p>
            <a:pPr indent="-342900" lvl="0" marL="457200" rtl="0" algn="l">
              <a:spcBef>
                <a:spcPts val="0"/>
              </a:spcBef>
              <a:spcAft>
                <a:spcPts val="0"/>
              </a:spcAft>
              <a:buSzPts val="1800"/>
              <a:buChar char="●"/>
            </a:pPr>
            <a:r>
              <a:rPr lang="en"/>
              <a:t>Honduras economic system is positively impacted by these </a:t>
            </a:r>
            <a:r>
              <a:rPr lang="en"/>
              <a:t>remittances</a:t>
            </a:r>
            <a:r>
              <a:rPr lang="en"/>
              <a:t>.</a:t>
            </a:r>
            <a:endParaRPr/>
          </a:p>
          <a:p>
            <a:pPr indent="-342900" lvl="0" marL="457200" rtl="0" algn="l">
              <a:spcBef>
                <a:spcPts val="0"/>
              </a:spcBef>
              <a:spcAft>
                <a:spcPts val="0"/>
              </a:spcAft>
              <a:buSzPts val="1800"/>
              <a:buChar char="●"/>
            </a:pPr>
            <a:r>
              <a:rPr lang="en"/>
              <a:t>They save money and sometimes go back to Honduras and establish over there.</a:t>
            </a:r>
            <a:endParaRPr/>
          </a:p>
        </p:txBody>
      </p:sp>
      <p:pic>
        <p:nvPicPr>
          <p:cNvPr id="149" name="Google Shape;149;p23"/>
          <p:cNvPicPr preferRelativeResize="0"/>
          <p:nvPr/>
        </p:nvPicPr>
        <p:blipFill>
          <a:blip r:embed="rId3">
            <a:alphaModFix/>
          </a:blip>
          <a:stretch>
            <a:fillRect/>
          </a:stretch>
        </p:blipFill>
        <p:spPr>
          <a:xfrm>
            <a:off x="608450" y="2571750"/>
            <a:ext cx="3124950" cy="2083300"/>
          </a:xfrm>
          <a:prstGeom prst="rect">
            <a:avLst/>
          </a:prstGeom>
          <a:noFill/>
          <a:ln>
            <a:noFill/>
          </a:ln>
        </p:spPr>
      </p:pic>
      <p:pic>
        <p:nvPicPr>
          <p:cNvPr id="150" name="Google Shape;150;p23"/>
          <p:cNvPicPr preferRelativeResize="0"/>
          <p:nvPr/>
        </p:nvPicPr>
        <p:blipFill>
          <a:blip r:embed="rId4">
            <a:alphaModFix/>
          </a:blip>
          <a:stretch>
            <a:fillRect/>
          </a:stretch>
        </p:blipFill>
        <p:spPr>
          <a:xfrm>
            <a:off x="4013450" y="2510286"/>
            <a:ext cx="3295750" cy="2206225"/>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000"/>
                                        <p:tgtEl>
                                          <p:spTgt spid="1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156" name="Google Shape;156;p2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http://immigrationtounitedstates.org/555-honduran-immigrants.html</a:t>
            </a:r>
            <a:r>
              <a:rPr lang="en"/>
              <a:t> (Immigration to the United States)</a:t>
            </a:r>
            <a:endParaRPr/>
          </a:p>
          <a:p>
            <a:pPr indent="-342900" lvl="0" marL="457200" rtl="0" algn="l">
              <a:spcBef>
                <a:spcPts val="0"/>
              </a:spcBef>
              <a:spcAft>
                <a:spcPts val="0"/>
              </a:spcAft>
              <a:buSzPts val="1800"/>
              <a:buChar char="●"/>
            </a:pPr>
            <a:r>
              <a:rPr lang="en" u="sng">
                <a:solidFill>
                  <a:schemeClr val="hlink"/>
                </a:solidFill>
                <a:hlinkClick r:id="rId4"/>
              </a:rPr>
              <a:t>https://www.washingtonpost.com/news/worldviews/wp/2017/12/04/the-crisis-in-honduras-should-matter-to-the-u-s/?noredirect=on&amp;utm_term=.d958891f6fac</a:t>
            </a:r>
            <a:r>
              <a:rPr lang="en"/>
              <a:t>   (Washington Post)</a:t>
            </a:r>
            <a:endParaRPr/>
          </a:p>
          <a:p>
            <a:pPr indent="-342900" lvl="0" marL="457200" rtl="0" algn="l">
              <a:spcBef>
                <a:spcPts val="0"/>
              </a:spcBef>
              <a:spcAft>
                <a:spcPts val="0"/>
              </a:spcAft>
              <a:buSzPts val="1800"/>
              <a:buChar char="●"/>
            </a:pPr>
            <a:r>
              <a:t/>
            </a:r>
            <a:endParaRPr/>
          </a:p>
          <a:p>
            <a:pPr indent="0" lvl="0" marL="0" rtl="0" algn="l">
              <a:spcBef>
                <a:spcPts val="160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7200">
                <a:latin typeface="Lobster"/>
                <a:ea typeface="Lobster"/>
                <a:cs typeface="Lobster"/>
                <a:sym typeface="Lobster"/>
              </a:rPr>
              <a:t>         </a:t>
            </a:r>
            <a:r>
              <a:rPr lang="en" sz="7200">
                <a:latin typeface="Lobster"/>
                <a:ea typeface="Lobster"/>
                <a:cs typeface="Lobster"/>
                <a:sym typeface="Lobster"/>
              </a:rPr>
              <a:t>Thank you !</a:t>
            </a:r>
            <a:endParaRPr sz="7200">
              <a:latin typeface="Lobster"/>
              <a:ea typeface="Lobster"/>
              <a:cs typeface="Lobster"/>
              <a:sym typeface="Lobster"/>
            </a:endParaRPr>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United States and Honduras? Why ?</a:t>
            </a:r>
            <a:endParaRPr/>
          </a:p>
        </p:txBody>
      </p:sp>
      <p:sp>
        <p:nvSpPr>
          <p:cNvPr id="76" name="Google Shape;76;p14"/>
          <p:cNvSpPr txBox="1"/>
          <p:nvPr>
            <p:ph idx="1" type="body"/>
          </p:nvPr>
        </p:nvSpPr>
        <p:spPr>
          <a:xfrm>
            <a:off x="311700" y="1417800"/>
            <a:ext cx="3483000" cy="3371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Agriculture: banana farming </a:t>
            </a:r>
            <a:endParaRPr/>
          </a:p>
          <a:p>
            <a:pPr indent="-342900" lvl="0" marL="457200" rtl="0" algn="l">
              <a:spcBef>
                <a:spcPts val="0"/>
              </a:spcBef>
              <a:spcAft>
                <a:spcPts val="0"/>
              </a:spcAft>
              <a:buSzPts val="1800"/>
              <a:buChar char="●"/>
            </a:pPr>
            <a:r>
              <a:rPr lang="en"/>
              <a:t>Mining: gold and silver</a:t>
            </a:r>
            <a:endParaRPr/>
          </a:p>
          <a:p>
            <a:pPr indent="-342900" lvl="0" marL="457200" rtl="0" algn="l">
              <a:spcBef>
                <a:spcPts val="0"/>
              </a:spcBef>
              <a:spcAft>
                <a:spcPts val="0"/>
              </a:spcAft>
              <a:buSzPts val="1800"/>
              <a:buChar char="●"/>
            </a:pPr>
            <a:r>
              <a:rPr lang="en"/>
              <a:t>Military Service </a:t>
            </a:r>
            <a:endParaRPr/>
          </a:p>
          <a:p>
            <a:pPr indent="-342900" lvl="0" marL="457200" rtl="0" algn="l">
              <a:spcBef>
                <a:spcPts val="0"/>
              </a:spcBef>
              <a:spcAft>
                <a:spcPts val="0"/>
              </a:spcAft>
              <a:buSzPts val="1800"/>
              <a:buChar char="●"/>
            </a:pPr>
            <a:r>
              <a:rPr lang="en"/>
              <a:t>Geographical location </a:t>
            </a:r>
            <a:r>
              <a:rPr lang="en"/>
              <a:t> </a:t>
            </a:r>
            <a:endParaRPr/>
          </a:p>
        </p:txBody>
      </p:sp>
      <p:pic>
        <p:nvPicPr>
          <p:cNvPr id="77" name="Google Shape;77;p14"/>
          <p:cNvPicPr preferRelativeResize="0"/>
          <p:nvPr/>
        </p:nvPicPr>
        <p:blipFill>
          <a:blip r:embed="rId3">
            <a:alphaModFix/>
          </a:blip>
          <a:stretch>
            <a:fillRect/>
          </a:stretch>
        </p:blipFill>
        <p:spPr>
          <a:xfrm>
            <a:off x="3874100" y="1417800"/>
            <a:ext cx="2517700" cy="1672350"/>
          </a:xfrm>
          <a:prstGeom prst="rect">
            <a:avLst/>
          </a:prstGeom>
          <a:noFill/>
          <a:ln>
            <a:noFill/>
          </a:ln>
        </p:spPr>
      </p:pic>
      <p:pic>
        <p:nvPicPr>
          <p:cNvPr id="78" name="Google Shape;78;p14"/>
          <p:cNvPicPr preferRelativeResize="0"/>
          <p:nvPr/>
        </p:nvPicPr>
        <p:blipFill>
          <a:blip r:embed="rId4">
            <a:alphaModFix/>
          </a:blip>
          <a:stretch>
            <a:fillRect/>
          </a:stretch>
        </p:blipFill>
        <p:spPr>
          <a:xfrm>
            <a:off x="6630000" y="1774763"/>
            <a:ext cx="2429700" cy="2657475"/>
          </a:xfrm>
          <a:prstGeom prst="rect">
            <a:avLst/>
          </a:prstGeom>
          <a:noFill/>
          <a:ln>
            <a:noFill/>
          </a:ln>
        </p:spPr>
      </p:pic>
      <p:pic>
        <p:nvPicPr>
          <p:cNvPr id="79" name="Google Shape;79;p14"/>
          <p:cNvPicPr preferRelativeResize="0"/>
          <p:nvPr/>
        </p:nvPicPr>
        <p:blipFill>
          <a:blip r:embed="rId5">
            <a:alphaModFix/>
          </a:blip>
          <a:stretch>
            <a:fillRect/>
          </a:stretch>
        </p:blipFill>
        <p:spPr>
          <a:xfrm>
            <a:off x="3953500" y="3216125"/>
            <a:ext cx="2517700" cy="178925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United States Presence in Honduras through time </a:t>
            </a:r>
            <a:endParaRPr/>
          </a:p>
        </p:txBody>
      </p:sp>
      <p:sp>
        <p:nvSpPr>
          <p:cNvPr id="85" name="Google Shape;85;p15"/>
          <p:cNvSpPr txBox="1"/>
          <p:nvPr>
            <p:ph idx="1" type="body"/>
          </p:nvPr>
        </p:nvSpPr>
        <p:spPr>
          <a:xfrm>
            <a:off x="311700" y="1417800"/>
            <a:ext cx="5448900" cy="357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American Civil War </a:t>
            </a:r>
            <a:endParaRPr/>
          </a:p>
          <a:p>
            <a:pPr indent="-342900" lvl="0" marL="457200" rtl="0" algn="l">
              <a:spcBef>
                <a:spcPts val="0"/>
              </a:spcBef>
              <a:spcAft>
                <a:spcPts val="0"/>
              </a:spcAft>
              <a:buSzPts val="1800"/>
              <a:buChar char="●"/>
            </a:pPr>
            <a:r>
              <a:rPr lang="en"/>
              <a:t>Request of immigration by Colonel Green in 1867. </a:t>
            </a:r>
            <a:endParaRPr/>
          </a:p>
          <a:p>
            <a:pPr indent="-342900" lvl="0" marL="457200" rtl="0" algn="l">
              <a:spcBef>
                <a:spcPts val="0"/>
              </a:spcBef>
              <a:spcAft>
                <a:spcPts val="0"/>
              </a:spcAft>
              <a:buSzPts val="1800"/>
              <a:buChar char="●"/>
            </a:pPr>
            <a:r>
              <a:rPr lang="en"/>
              <a:t>Marco Soto owned the mining rights from the mines in El Rosario, Honduras.</a:t>
            </a:r>
            <a:endParaRPr/>
          </a:p>
          <a:p>
            <a:pPr indent="-342900" lvl="0" marL="457200" rtl="0" algn="l">
              <a:spcBef>
                <a:spcPts val="0"/>
              </a:spcBef>
              <a:spcAft>
                <a:spcPts val="0"/>
              </a:spcAft>
              <a:buSzPts val="1800"/>
              <a:buChar char="●"/>
            </a:pPr>
            <a:r>
              <a:rPr lang="en"/>
              <a:t> Exemption of taxes  </a:t>
            </a:r>
            <a:endParaRPr/>
          </a:p>
          <a:p>
            <a:pPr indent="-342900" lvl="0" marL="457200" rtl="0" algn="l">
              <a:spcBef>
                <a:spcPts val="0"/>
              </a:spcBef>
              <a:spcAft>
                <a:spcPts val="0"/>
              </a:spcAft>
              <a:buSzPts val="1800"/>
              <a:buChar char="●"/>
            </a:pPr>
            <a:r>
              <a:rPr lang="en"/>
              <a:t>Julius Valentine from New York founded ¨New York and Honduras Rosario Mining Company¨.  </a:t>
            </a:r>
            <a:endParaRPr/>
          </a:p>
          <a:p>
            <a:pPr indent="0" lvl="0" marL="0" rtl="0" algn="l">
              <a:spcBef>
                <a:spcPts val="1600"/>
              </a:spcBef>
              <a:spcAft>
                <a:spcPts val="1600"/>
              </a:spcAft>
              <a:buNone/>
            </a:pPr>
            <a:r>
              <a:t/>
            </a:r>
            <a:endParaRPr/>
          </a:p>
        </p:txBody>
      </p:sp>
      <p:pic>
        <p:nvPicPr>
          <p:cNvPr id="86" name="Google Shape;86;p15"/>
          <p:cNvPicPr preferRelativeResize="0"/>
          <p:nvPr/>
        </p:nvPicPr>
        <p:blipFill>
          <a:blip r:embed="rId3">
            <a:alphaModFix/>
          </a:blip>
          <a:stretch>
            <a:fillRect/>
          </a:stretch>
        </p:blipFill>
        <p:spPr>
          <a:xfrm>
            <a:off x="5913000" y="1017725"/>
            <a:ext cx="2974400" cy="3188524"/>
          </a:xfrm>
          <a:prstGeom prst="rect">
            <a:avLst/>
          </a:prstGeom>
          <a:noFill/>
          <a:ln>
            <a:noFill/>
          </a:ln>
        </p:spPr>
      </p:pic>
      <p:sp>
        <p:nvSpPr>
          <p:cNvPr id="87" name="Google Shape;87;p15"/>
          <p:cNvSpPr txBox="1"/>
          <p:nvPr/>
        </p:nvSpPr>
        <p:spPr>
          <a:xfrm>
            <a:off x="6012175" y="4354825"/>
            <a:ext cx="2875200" cy="2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50"/>
              <a:t>Pack trains loading and unloading freight.</a:t>
            </a:r>
            <a:endParaRPr/>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86"/>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the 20th Century...</a:t>
            </a:r>
            <a:endParaRPr/>
          </a:p>
        </p:txBody>
      </p:sp>
      <p:sp>
        <p:nvSpPr>
          <p:cNvPr id="93" name="Google Shape;93;p16"/>
          <p:cNvSpPr txBox="1"/>
          <p:nvPr>
            <p:ph idx="1" type="body"/>
          </p:nvPr>
        </p:nvSpPr>
        <p:spPr>
          <a:xfrm>
            <a:off x="311700" y="1245875"/>
            <a:ext cx="5003400" cy="238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North Americans presence in the banana and mining industries. </a:t>
            </a:r>
            <a:endParaRPr/>
          </a:p>
          <a:p>
            <a:pPr indent="-342900" lvl="0" marL="457200" rtl="0" algn="l">
              <a:spcBef>
                <a:spcPts val="0"/>
              </a:spcBef>
              <a:spcAft>
                <a:spcPts val="0"/>
              </a:spcAft>
              <a:buSzPts val="1800"/>
              <a:buChar char="●"/>
            </a:pPr>
            <a:r>
              <a:rPr lang="en"/>
              <a:t>The Rosario Mining Company</a:t>
            </a:r>
            <a:endParaRPr/>
          </a:p>
          <a:p>
            <a:pPr indent="-342900" lvl="0" marL="457200" rtl="0" algn="l">
              <a:spcBef>
                <a:spcPts val="0"/>
              </a:spcBef>
              <a:spcAft>
                <a:spcPts val="0"/>
              </a:spcAft>
              <a:buSzPts val="1800"/>
              <a:buChar char="●"/>
            </a:pPr>
            <a:r>
              <a:rPr lang="en"/>
              <a:t>United Fruit Company </a:t>
            </a:r>
            <a:endParaRPr/>
          </a:p>
          <a:p>
            <a:pPr indent="-342900" lvl="0" marL="457200" rtl="0" algn="l">
              <a:spcBef>
                <a:spcPts val="0"/>
              </a:spcBef>
              <a:spcAft>
                <a:spcPts val="0"/>
              </a:spcAft>
              <a:buSzPts val="1800"/>
              <a:buChar char="●"/>
            </a:pPr>
            <a:r>
              <a:rPr lang="en"/>
              <a:t>The Standard Fruit Company</a:t>
            </a:r>
            <a:endParaRPr/>
          </a:p>
          <a:p>
            <a:pPr indent="-342900" lvl="0" marL="457200" rtl="0" algn="l">
              <a:spcBef>
                <a:spcPts val="0"/>
              </a:spcBef>
              <a:spcAft>
                <a:spcPts val="0"/>
              </a:spcAft>
              <a:buSzPts val="1800"/>
              <a:buChar char="●"/>
            </a:pPr>
            <a:r>
              <a:rPr lang="en"/>
              <a:t>American Banana Business had the best land</a:t>
            </a:r>
            <a:endParaRPr/>
          </a:p>
          <a:p>
            <a:pPr indent="-342900" lvl="0" marL="457200" rtl="0" algn="l">
              <a:spcBef>
                <a:spcPts val="0"/>
              </a:spcBef>
              <a:spcAft>
                <a:spcPts val="0"/>
              </a:spcAft>
              <a:buSzPts val="1800"/>
              <a:buChar char="●"/>
            </a:pPr>
            <a:r>
              <a:rPr lang="en"/>
              <a:t>Bribery by The United Fruit Company</a:t>
            </a:r>
            <a:endParaRPr/>
          </a:p>
          <a:p>
            <a:pPr indent="-342900" lvl="0" marL="457200" rtl="0" algn="l">
              <a:spcBef>
                <a:spcPts val="0"/>
              </a:spcBef>
              <a:spcAft>
                <a:spcPts val="0"/>
              </a:spcAft>
              <a:buSzPts val="1800"/>
              <a:buChar char="●"/>
            </a:pPr>
            <a:r>
              <a:rPr lang="en"/>
              <a:t>In the 1980’s, Ronald Reagan send military troops. </a:t>
            </a:r>
            <a:endParaRPr/>
          </a:p>
        </p:txBody>
      </p:sp>
      <p:pic>
        <p:nvPicPr>
          <p:cNvPr id="94" name="Google Shape;94;p16"/>
          <p:cNvPicPr preferRelativeResize="0"/>
          <p:nvPr/>
        </p:nvPicPr>
        <p:blipFill>
          <a:blip r:embed="rId3">
            <a:alphaModFix/>
          </a:blip>
          <a:stretch>
            <a:fillRect/>
          </a:stretch>
        </p:blipFill>
        <p:spPr>
          <a:xfrm>
            <a:off x="5686025" y="3097525"/>
            <a:ext cx="3045476" cy="1543050"/>
          </a:xfrm>
          <a:prstGeom prst="rect">
            <a:avLst/>
          </a:prstGeom>
          <a:noFill/>
          <a:ln>
            <a:noFill/>
          </a:ln>
        </p:spPr>
      </p:pic>
      <p:pic>
        <p:nvPicPr>
          <p:cNvPr id="95" name="Google Shape;95;p16"/>
          <p:cNvPicPr preferRelativeResize="0"/>
          <p:nvPr/>
        </p:nvPicPr>
        <p:blipFill>
          <a:blip r:embed="rId4">
            <a:alphaModFix/>
          </a:blip>
          <a:stretch>
            <a:fillRect/>
          </a:stretch>
        </p:blipFill>
        <p:spPr>
          <a:xfrm>
            <a:off x="5686023" y="742650"/>
            <a:ext cx="2713125" cy="20348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1000"/>
                                        <p:tgtEl>
                                          <p:spTgt spid="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txBox="1"/>
          <p:nvPr>
            <p:ph idx="1" type="body"/>
          </p:nvPr>
        </p:nvSpPr>
        <p:spPr>
          <a:xfrm>
            <a:off x="311700" y="255750"/>
            <a:ext cx="4412700" cy="180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 2005 Honduras enters CAFTA</a:t>
            </a:r>
            <a:endParaRPr/>
          </a:p>
          <a:p>
            <a:pPr indent="-342900" lvl="0" marL="457200" rtl="0" algn="l">
              <a:spcBef>
                <a:spcPts val="0"/>
              </a:spcBef>
              <a:spcAft>
                <a:spcPts val="0"/>
              </a:spcAft>
              <a:buSzPts val="1800"/>
              <a:buChar char="●"/>
            </a:pPr>
            <a:r>
              <a:rPr lang="en"/>
              <a:t>In 2009, president Manuel Zelaya was exiled in a military coup. </a:t>
            </a:r>
            <a:endParaRPr/>
          </a:p>
          <a:p>
            <a:pPr indent="-342900" lvl="0" marL="457200" rtl="0" algn="l">
              <a:spcBef>
                <a:spcPts val="0"/>
              </a:spcBef>
              <a:spcAft>
                <a:spcPts val="0"/>
              </a:spcAft>
              <a:buSzPts val="1800"/>
              <a:buChar char="●"/>
            </a:pPr>
            <a:r>
              <a:rPr lang="en"/>
              <a:t>In 2017, Honduras had an electoral crisis </a:t>
            </a:r>
            <a:endParaRPr/>
          </a:p>
        </p:txBody>
      </p:sp>
      <p:pic>
        <p:nvPicPr>
          <p:cNvPr id="101" name="Google Shape;101;p17"/>
          <p:cNvPicPr preferRelativeResize="0"/>
          <p:nvPr/>
        </p:nvPicPr>
        <p:blipFill>
          <a:blip r:embed="rId3">
            <a:alphaModFix/>
          </a:blip>
          <a:stretch>
            <a:fillRect/>
          </a:stretch>
        </p:blipFill>
        <p:spPr>
          <a:xfrm>
            <a:off x="4724525" y="255750"/>
            <a:ext cx="3082225" cy="1801650"/>
          </a:xfrm>
          <a:prstGeom prst="rect">
            <a:avLst/>
          </a:prstGeom>
          <a:noFill/>
          <a:ln>
            <a:noFill/>
          </a:ln>
        </p:spPr>
      </p:pic>
      <p:pic>
        <p:nvPicPr>
          <p:cNvPr id="102" name="Google Shape;102;p17"/>
          <p:cNvPicPr preferRelativeResize="0"/>
          <p:nvPr/>
        </p:nvPicPr>
        <p:blipFill>
          <a:blip r:embed="rId4">
            <a:alphaModFix/>
          </a:blip>
          <a:stretch>
            <a:fillRect/>
          </a:stretch>
        </p:blipFill>
        <p:spPr>
          <a:xfrm>
            <a:off x="5789988" y="2339425"/>
            <a:ext cx="3022600" cy="2266950"/>
          </a:xfrm>
          <a:prstGeom prst="rect">
            <a:avLst/>
          </a:prstGeom>
          <a:noFill/>
          <a:ln>
            <a:noFill/>
          </a:ln>
        </p:spPr>
      </p:pic>
      <p:pic>
        <p:nvPicPr>
          <p:cNvPr id="103" name="Google Shape;103;p17"/>
          <p:cNvPicPr preferRelativeResize="0"/>
          <p:nvPr/>
        </p:nvPicPr>
        <p:blipFill rotWithShape="1">
          <a:blip r:embed="rId5">
            <a:alphaModFix/>
          </a:blip>
          <a:srcRect b="9560" l="-1560" r="1559" t="-9560"/>
          <a:stretch/>
        </p:blipFill>
        <p:spPr>
          <a:xfrm>
            <a:off x="232400" y="2571749"/>
            <a:ext cx="3653800" cy="20324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p:tgtEl>
                                          <p:spTgt spid="10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000"/>
                                        <p:tgtEl>
                                          <p:spTgt spid="1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the electoral crisis in Honduras in 2017?</a:t>
            </a:r>
            <a:endParaRPr/>
          </a:p>
        </p:txBody>
      </p:sp>
      <p:sp>
        <p:nvSpPr>
          <p:cNvPr id="109" name="Google Shape;109;p18"/>
          <p:cNvSpPr txBox="1"/>
          <p:nvPr>
            <p:ph idx="1" type="body"/>
          </p:nvPr>
        </p:nvSpPr>
        <p:spPr>
          <a:xfrm>
            <a:off x="311700" y="1282925"/>
            <a:ext cx="4260300" cy="3285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Honduras receives millions of dollars from The United States</a:t>
            </a:r>
            <a:endParaRPr/>
          </a:p>
          <a:p>
            <a:pPr indent="-342900" lvl="0" marL="457200" rtl="0" algn="l">
              <a:spcBef>
                <a:spcPts val="0"/>
              </a:spcBef>
              <a:spcAft>
                <a:spcPts val="0"/>
              </a:spcAft>
              <a:buSzPts val="1800"/>
              <a:buChar char="●"/>
            </a:pPr>
            <a:r>
              <a:rPr lang="en"/>
              <a:t>The Honduran military elite receive </a:t>
            </a:r>
            <a:r>
              <a:rPr lang="en"/>
              <a:t>training</a:t>
            </a:r>
            <a:r>
              <a:rPr lang="en"/>
              <a:t> from United States.</a:t>
            </a:r>
            <a:endParaRPr/>
          </a:p>
          <a:p>
            <a:pPr indent="-342900" lvl="0" marL="457200" rtl="0" algn="l">
              <a:spcBef>
                <a:spcPts val="0"/>
              </a:spcBef>
              <a:spcAft>
                <a:spcPts val="0"/>
              </a:spcAft>
              <a:buSzPts val="1800"/>
              <a:buChar char="●"/>
            </a:pPr>
            <a:r>
              <a:rPr lang="en"/>
              <a:t>The Trump administration have an excellent relation with president Hernandez. </a:t>
            </a:r>
            <a:endParaRPr/>
          </a:p>
          <a:p>
            <a:pPr indent="0" lvl="0" marL="0" rtl="0" algn="l">
              <a:spcBef>
                <a:spcPts val="1600"/>
              </a:spcBef>
              <a:spcAft>
                <a:spcPts val="1600"/>
              </a:spcAft>
              <a:buNone/>
            </a:pPr>
            <a:r>
              <a:t/>
            </a:r>
            <a:endParaRPr/>
          </a:p>
        </p:txBody>
      </p:sp>
      <p:pic>
        <p:nvPicPr>
          <p:cNvPr id="110" name="Google Shape;110;p18"/>
          <p:cNvPicPr preferRelativeResize="0"/>
          <p:nvPr/>
        </p:nvPicPr>
        <p:blipFill>
          <a:blip r:embed="rId3">
            <a:alphaModFix/>
          </a:blip>
          <a:stretch>
            <a:fillRect/>
          </a:stretch>
        </p:blipFill>
        <p:spPr>
          <a:xfrm>
            <a:off x="5313950" y="1017725"/>
            <a:ext cx="2877972" cy="1918648"/>
          </a:xfrm>
          <a:prstGeom prst="rect">
            <a:avLst/>
          </a:prstGeom>
          <a:noFill/>
          <a:ln>
            <a:noFill/>
          </a:ln>
        </p:spPr>
      </p:pic>
      <p:sp>
        <p:nvSpPr>
          <p:cNvPr id="111" name="Google Shape;111;p18"/>
          <p:cNvSpPr txBox="1"/>
          <p:nvPr/>
        </p:nvSpPr>
        <p:spPr>
          <a:xfrm>
            <a:off x="5313950" y="3095525"/>
            <a:ext cx="3107400" cy="70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200">
                <a:solidFill>
                  <a:srgbClr val="333333"/>
                </a:solidFill>
              </a:rPr>
              <a:t>JTF</a:t>
            </a:r>
            <a:r>
              <a:rPr i="1" lang="en" sz="1200">
                <a:solidFill>
                  <a:srgbClr val="333333"/>
                </a:solidFill>
              </a:rPr>
              <a:t>-Bravo partners with Honduran military to bring humanitarian aid to locals</a:t>
            </a:r>
            <a:endParaRPr i="1" sz="1200">
              <a:solidFill>
                <a:srgbClr val="333333"/>
              </a:solidFill>
            </a:endParaRPr>
          </a:p>
          <a:p>
            <a:pPr indent="0" lvl="0" marL="0" rtl="0" algn="l">
              <a:spcBef>
                <a:spcPts val="200"/>
              </a:spcBef>
              <a:spcAft>
                <a:spcPts val="0"/>
              </a:spcAft>
              <a:buNone/>
            </a:pPr>
            <a:r>
              <a:t/>
            </a:r>
            <a:endParaRPr i="1" sz="1200"/>
          </a:p>
        </p:txBody>
      </p:sp>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p:tgtEl>
                                          <p:spTgt spid="1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txBox="1"/>
          <p:nvPr>
            <p:ph idx="1" type="body"/>
          </p:nvPr>
        </p:nvSpPr>
        <p:spPr>
          <a:xfrm>
            <a:off x="311700" y="1177000"/>
            <a:ext cx="3996000" cy="536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¨Washington has invested significant money in Central America to help turn the security and economic situation around. If Hernandez loses the election, the United States will have no effective partners in the region, the effectiveness of our billions of dollars would be at risk¨ added Daniel Runde, republican foreign policy advisor. </a:t>
            </a:r>
            <a:endParaRPr/>
          </a:p>
        </p:txBody>
      </p:sp>
      <p:pic>
        <p:nvPicPr>
          <p:cNvPr id="118" name="Google Shape;118;p19"/>
          <p:cNvPicPr preferRelativeResize="0"/>
          <p:nvPr/>
        </p:nvPicPr>
        <p:blipFill>
          <a:blip r:embed="rId3">
            <a:alphaModFix/>
          </a:blip>
          <a:stretch>
            <a:fillRect/>
          </a:stretch>
        </p:blipFill>
        <p:spPr>
          <a:xfrm>
            <a:off x="4460100" y="1170125"/>
            <a:ext cx="4531498" cy="2548968"/>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ppt_w</p:attrName>
                                        </p:attrNameLst>
                                      </p:cBhvr>
                                      <p:tavLst>
                                        <p:tav fmla="" tm="0">
                                          <p:val>
                                            <p:strVal val="0"/>
                                          </p:val>
                                        </p:tav>
                                        <p:tav fmla="" tm="100000">
                                          <p:val>
                                            <p:strVal val="#ppt_w"/>
                                          </p:val>
                                        </p:tav>
                                      </p:tavLst>
                                    </p:anim>
                                    <p:anim calcmode="lin" valueType="num">
                                      <p:cBhvr additive="base">
                                        <p:cTn dur="1000"/>
                                        <p:tgtEl>
                                          <p:spTgt spid="1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58850" y="94150"/>
            <a:ext cx="4943400" cy="105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Honduran presence in the United States </a:t>
            </a:r>
            <a:endParaRPr/>
          </a:p>
        </p:txBody>
      </p:sp>
      <p:sp>
        <p:nvSpPr>
          <p:cNvPr id="124" name="Google Shape;124;p20"/>
          <p:cNvSpPr txBox="1"/>
          <p:nvPr>
            <p:ph idx="1" type="body"/>
          </p:nvPr>
        </p:nvSpPr>
        <p:spPr>
          <a:xfrm>
            <a:off x="311700" y="1224075"/>
            <a:ext cx="4690500" cy="3707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Before the 1950´s , very </a:t>
            </a:r>
            <a:r>
              <a:rPr lang="en"/>
              <a:t>small</a:t>
            </a:r>
            <a:r>
              <a:rPr lang="en"/>
              <a:t> presence </a:t>
            </a:r>
            <a:endParaRPr/>
          </a:p>
          <a:p>
            <a:pPr indent="-342900" lvl="0" marL="457200" rtl="0" algn="l">
              <a:spcBef>
                <a:spcPts val="0"/>
              </a:spcBef>
              <a:spcAft>
                <a:spcPts val="0"/>
              </a:spcAft>
              <a:buSzPts val="1800"/>
              <a:buChar char="●"/>
            </a:pPr>
            <a:r>
              <a:rPr lang="en"/>
              <a:t>By 1999, more than 7,100 immigrants were coming per year.</a:t>
            </a:r>
            <a:endParaRPr/>
          </a:p>
          <a:p>
            <a:pPr indent="-342900" lvl="0" marL="457200" rtl="0" algn="l">
              <a:spcBef>
                <a:spcPts val="0"/>
              </a:spcBef>
              <a:spcAft>
                <a:spcPts val="0"/>
              </a:spcAft>
              <a:buSzPts val="1800"/>
              <a:buChar char="●"/>
            </a:pPr>
            <a:r>
              <a:rPr lang="en"/>
              <a:t>The Temporary Protected Status (TPS) in 1998</a:t>
            </a:r>
            <a:endParaRPr/>
          </a:p>
          <a:p>
            <a:pPr indent="-342900" lvl="0" marL="457200" rtl="0" algn="l">
              <a:spcBef>
                <a:spcPts val="0"/>
              </a:spcBef>
              <a:spcAft>
                <a:spcPts val="0"/>
              </a:spcAft>
              <a:buSzPts val="1800"/>
              <a:buChar char="●"/>
            </a:pPr>
            <a:r>
              <a:rPr lang="en"/>
              <a:t>By 2008, nearly one million of Hondurans lived in United States. </a:t>
            </a:r>
            <a:endParaRPr/>
          </a:p>
        </p:txBody>
      </p:sp>
      <p:pic>
        <p:nvPicPr>
          <p:cNvPr descr="Immigration from Honduras, 1930-2008" id="125" name="Google Shape;125;p20" title="Immigration from Honduras, 1930-2008"/>
          <p:cNvPicPr preferRelativeResize="0"/>
          <p:nvPr/>
        </p:nvPicPr>
        <p:blipFill>
          <a:blip r:embed="rId3">
            <a:alphaModFix/>
          </a:blip>
          <a:stretch>
            <a:fillRect/>
          </a:stretch>
        </p:blipFill>
        <p:spPr>
          <a:xfrm>
            <a:off x="5284075" y="306025"/>
            <a:ext cx="3437500" cy="446145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2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372725"/>
            <a:ext cx="5031900" cy="9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do Hondurans migrate to United States?</a:t>
            </a:r>
            <a:endParaRPr/>
          </a:p>
        </p:txBody>
      </p:sp>
      <p:sp>
        <p:nvSpPr>
          <p:cNvPr id="131" name="Google Shape;131;p21"/>
          <p:cNvSpPr txBox="1"/>
          <p:nvPr>
            <p:ph idx="1" type="body"/>
          </p:nvPr>
        </p:nvSpPr>
        <p:spPr>
          <a:xfrm>
            <a:off x="311700" y="1417800"/>
            <a:ext cx="5196600" cy="21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 time hondurans have migrated because of: </a:t>
            </a:r>
            <a:endParaRPr/>
          </a:p>
          <a:p>
            <a:pPr indent="-342900" lvl="0" marL="914400" rtl="0" algn="l">
              <a:spcBef>
                <a:spcPts val="1600"/>
              </a:spcBef>
              <a:spcAft>
                <a:spcPts val="0"/>
              </a:spcAft>
              <a:buSzPts val="1800"/>
              <a:buChar char="●"/>
            </a:pPr>
            <a:r>
              <a:rPr lang="en"/>
              <a:t>Economic problems: Poverty </a:t>
            </a:r>
            <a:endParaRPr/>
          </a:p>
          <a:p>
            <a:pPr indent="-342900" lvl="0" marL="914400" rtl="0" algn="l">
              <a:spcBef>
                <a:spcPts val="0"/>
              </a:spcBef>
              <a:spcAft>
                <a:spcPts val="0"/>
              </a:spcAft>
              <a:buSzPts val="1800"/>
              <a:buChar char="●"/>
            </a:pPr>
            <a:r>
              <a:rPr lang="en"/>
              <a:t>Natural disasters: Hurricane Mitch</a:t>
            </a:r>
            <a:endParaRPr/>
          </a:p>
          <a:p>
            <a:pPr indent="0" lvl="0" marL="0" rtl="0" algn="l">
              <a:spcBef>
                <a:spcPts val="1600"/>
              </a:spcBef>
              <a:spcAft>
                <a:spcPts val="0"/>
              </a:spcAft>
              <a:buNone/>
            </a:pPr>
            <a:r>
              <a:rPr lang="en"/>
              <a:t> </a:t>
            </a:r>
            <a:endParaRPr/>
          </a:p>
          <a:p>
            <a:pPr indent="0" lvl="0" marL="914400" rtl="0" algn="l">
              <a:spcBef>
                <a:spcPts val="1600"/>
              </a:spcBef>
              <a:spcAft>
                <a:spcPts val="1600"/>
              </a:spcAft>
              <a:buNone/>
            </a:pPr>
            <a:r>
              <a:t/>
            </a:r>
            <a:endParaRPr/>
          </a:p>
        </p:txBody>
      </p:sp>
      <p:pic>
        <p:nvPicPr>
          <p:cNvPr id="132" name="Google Shape;132;p21"/>
          <p:cNvPicPr preferRelativeResize="0"/>
          <p:nvPr/>
        </p:nvPicPr>
        <p:blipFill>
          <a:blip r:embed="rId3">
            <a:alphaModFix/>
          </a:blip>
          <a:stretch>
            <a:fillRect/>
          </a:stretch>
        </p:blipFill>
        <p:spPr>
          <a:xfrm>
            <a:off x="5413525" y="321150"/>
            <a:ext cx="3330900" cy="2250608"/>
          </a:xfrm>
          <a:prstGeom prst="rect">
            <a:avLst/>
          </a:prstGeom>
          <a:noFill/>
          <a:ln>
            <a:noFill/>
          </a:ln>
        </p:spPr>
      </p:pic>
      <p:sp>
        <p:nvSpPr>
          <p:cNvPr id="133" name="Google Shape;133;p21"/>
          <p:cNvSpPr txBox="1"/>
          <p:nvPr/>
        </p:nvSpPr>
        <p:spPr>
          <a:xfrm>
            <a:off x="5696700" y="2683575"/>
            <a:ext cx="32721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H</a:t>
            </a:r>
            <a:r>
              <a:rPr i="1" lang="en" sz="1200"/>
              <a:t>urricane Mitch 1998 in Honduras</a:t>
            </a:r>
            <a:endParaRPr i="1" sz="1200"/>
          </a:p>
        </p:txBody>
      </p:sp>
      <p:pic>
        <p:nvPicPr>
          <p:cNvPr id="134" name="Google Shape;134;p21"/>
          <p:cNvPicPr preferRelativeResize="0"/>
          <p:nvPr/>
        </p:nvPicPr>
        <p:blipFill>
          <a:blip r:embed="rId4">
            <a:alphaModFix/>
          </a:blip>
          <a:stretch>
            <a:fillRect/>
          </a:stretch>
        </p:blipFill>
        <p:spPr>
          <a:xfrm>
            <a:off x="5413525" y="3060075"/>
            <a:ext cx="3272100" cy="1636050"/>
          </a:xfrm>
          <a:prstGeom prst="rect">
            <a:avLst/>
          </a:prstGeom>
          <a:noFill/>
          <a:ln>
            <a:noFill/>
          </a:ln>
        </p:spPr>
      </p:pic>
      <p:sp>
        <p:nvSpPr>
          <p:cNvPr id="135" name="Google Shape;135;p21"/>
          <p:cNvSpPr txBox="1"/>
          <p:nvPr/>
        </p:nvSpPr>
        <p:spPr>
          <a:xfrm>
            <a:off x="5461300" y="4766850"/>
            <a:ext cx="33309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t>                     </a:t>
            </a:r>
            <a:r>
              <a:rPr i="1" lang="en" sz="1200"/>
              <a:t>Poverty in Honduras</a:t>
            </a:r>
            <a:endParaRPr i="1" sz="1200"/>
          </a:p>
        </p:txBody>
      </p:sp>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