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Playfair Display"/>
      <p:regular r:id="rId11"/>
      <p:bold r:id="rId12"/>
      <p:italic r:id="rId13"/>
      <p:boldItalic r:id="rId14"/>
    </p:embeddedFont>
    <p:embeddedFont>
      <p:font typeface="Lato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PlayfairDisplay-regular.fntdata"/><Relationship Id="rId10" Type="http://schemas.openxmlformats.org/officeDocument/2006/relationships/slide" Target="slides/slide5.xml"/><Relationship Id="rId13" Type="http://schemas.openxmlformats.org/officeDocument/2006/relationships/font" Target="fonts/PlayfairDisplay-italic.fntdata"/><Relationship Id="rId12" Type="http://schemas.openxmlformats.org/officeDocument/2006/relationships/font" Target="fonts/PlayfairDisplay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Lato-regular.fntdata"/><Relationship Id="rId14" Type="http://schemas.openxmlformats.org/officeDocument/2006/relationships/font" Target="fonts/PlayfairDisplay-boldItalic.fntdata"/><Relationship Id="rId17" Type="http://schemas.openxmlformats.org/officeDocument/2006/relationships/font" Target="fonts/Lato-italic.fntdata"/><Relationship Id="rId16" Type="http://schemas.openxmlformats.org/officeDocument/2006/relationships/font" Target="fonts/La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La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45c97d8011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45c97d8011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45c97d801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45c97d801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45c97d801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45c97d801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45c97d8011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45c97d801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" name="Google Shape;12;p2"/>
          <p:cNvCxnSpPr/>
          <p:nvPr/>
        </p:nvCxnSpPr>
        <p:spPr>
          <a:xfrm>
            <a:off x="733219" y="2235351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630600" y="3228375"/>
            <a:ext cx="7893000" cy="1274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1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1"/>
          <p:cNvSpPr txBox="1"/>
          <p:nvPr>
            <p:ph hasCustomPrompt="1" type="title"/>
          </p:nvPr>
        </p:nvSpPr>
        <p:spPr>
          <a:xfrm>
            <a:off x="586725" y="1353788"/>
            <a:ext cx="79707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/>
          <p:nvPr>
            <p:ph idx="1" type="body"/>
          </p:nvPr>
        </p:nvSpPr>
        <p:spPr>
          <a:xfrm>
            <a:off x="586725" y="2968388"/>
            <a:ext cx="79707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3"/>
          <p:cNvSpPr txBox="1"/>
          <p:nvPr>
            <p:ph type="title"/>
          </p:nvPr>
        </p:nvSpPr>
        <p:spPr>
          <a:xfrm>
            <a:off x="509550" y="1921350"/>
            <a:ext cx="8124900" cy="130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-125" y="5045700"/>
            <a:ext cx="9144000" cy="9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3" name="Google Shape;23;p4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" name="Google Shape;24;p4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oogle Shape;28;p5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" name="Google Shape;29;p5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311700" y="1417950"/>
            <a:ext cx="39999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5"/>
          <p:cNvSpPr txBox="1"/>
          <p:nvPr>
            <p:ph idx="2" type="body"/>
          </p:nvPr>
        </p:nvSpPr>
        <p:spPr>
          <a:xfrm>
            <a:off x="4832400" y="1417950"/>
            <a:ext cx="39999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Google Shape;37;p7"/>
          <p:cNvCxnSpPr/>
          <p:nvPr/>
        </p:nvCxnSpPr>
        <p:spPr>
          <a:xfrm>
            <a:off x="411044" y="1417772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" name="Google Shape;38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1640350"/>
            <a:ext cx="2808000" cy="292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8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5" name="Google Shape;4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/>
          <p:nvPr/>
        </p:nvSpPr>
        <p:spPr>
          <a:xfrm>
            <a:off x="4572000" y="-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8" name="Google Shape;4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9" name="Google Shape;49;p9"/>
          <p:cNvSpPr txBox="1"/>
          <p:nvPr>
            <p:ph type="title"/>
          </p:nvPr>
        </p:nvSpPr>
        <p:spPr>
          <a:xfrm>
            <a:off x="265500" y="1084625"/>
            <a:ext cx="4045200" cy="17070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0" name="Google Shape;50;p9"/>
          <p:cNvSpPr txBox="1"/>
          <p:nvPr>
            <p:ph idx="1" type="subTitle"/>
          </p:nvPr>
        </p:nvSpPr>
        <p:spPr>
          <a:xfrm>
            <a:off x="265500" y="2845200"/>
            <a:ext cx="4045200" cy="1421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5" name="Google Shape;5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lue-gold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youtube.com/watch?v=Pgmx7z49OEk" TargetMode="External"/><Relationship Id="rId4" Type="http://schemas.openxmlformats.org/officeDocument/2006/relationships/hyperlink" Target="https://www.youtube.com/watch?v=VBmMU_iwe6U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/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Karen Horney: Feminine Psychology</a:t>
            </a:r>
            <a:endParaRPr/>
          </a:p>
        </p:txBody>
      </p:sp>
      <p:sp>
        <p:nvSpPr>
          <p:cNvPr id="69" name="Google Shape;69;p13"/>
          <p:cNvSpPr txBox="1"/>
          <p:nvPr>
            <p:ph idx="1" type="subTitle"/>
          </p:nvPr>
        </p:nvSpPr>
        <p:spPr>
          <a:xfrm>
            <a:off x="630600" y="3228375"/>
            <a:ext cx="7893000" cy="127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By: Kensy Zelaya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PSYCH 230 </a:t>
            </a:r>
            <a:endParaRPr/>
          </a:p>
        </p:txBody>
      </p:sp>
      <p:pic>
        <p:nvPicPr>
          <p:cNvPr id="70" name="Google Shape;7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8225" y="1687721"/>
            <a:ext cx="4802926" cy="2704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Feminine Psychology ?</a:t>
            </a:r>
            <a:endParaRPr/>
          </a:p>
        </p:txBody>
      </p:sp>
      <p:sp>
        <p:nvSpPr>
          <p:cNvPr id="76" name="Google Shape;76;p14"/>
          <p:cNvSpPr txBox="1"/>
          <p:nvPr>
            <p:ph idx="1" type="body"/>
          </p:nvPr>
        </p:nvSpPr>
        <p:spPr>
          <a:xfrm>
            <a:off x="311700" y="1417800"/>
            <a:ext cx="49929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revision of psychology that show the psychological conflicts in the traditional women roles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8325" y="2801400"/>
            <a:ext cx="3534600" cy="176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4625" y="2571750"/>
            <a:ext cx="2857500" cy="221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did Karen Horney did? </a:t>
            </a:r>
            <a:endParaRPr/>
          </a:p>
        </p:txBody>
      </p:sp>
      <p:sp>
        <p:nvSpPr>
          <p:cNvPr id="84" name="Google Shape;84;p15"/>
          <p:cNvSpPr txBox="1"/>
          <p:nvPr>
            <p:ph idx="1" type="body"/>
          </p:nvPr>
        </p:nvSpPr>
        <p:spPr>
          <a:xfrm>
            <a:off x="311700" y="1417800"/>
            <a:ext cx="54534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Changed the way psychologists view women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Men and women are not born with different </a:t>
            </a:r>
            <a:r>
              <a:rPr lang="en"/>
              <a:t>personalities</a:t>
            </a:r>
            <a:r>
              <a:rPr lang="en"/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factors that determine the differences are : Society and Culture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She died before the feminist movement, but her ideas were used to promote equality </a:t>
            </a:r>
            <a:endParaRPr/>
          </a:p>
        </p:txBody>
      </p:sp>
      <p:pic>
        <p:nvPicPr>
          <p:cNvPr id="85" name="Google Shape;8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2825" y="2296475"/>
            <a:ext cx="2466975" cy="184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Penis Envy v. Womb Envy </a:t>
            </a:r>
            <a:endParaRPr/>
          </a:p>
        </p:txBody>
      </p:sp>
      <p:sp>
        <p:nvSpPr>
          <p:cNvPr id="91" name="Google Shape;91;p16"/>
          <p:cNvSpPr txBox="1"/>
          <p:nvPr>
            <p:ph idx="1" type="body"/>
          </p:nvPr>
        </p:nvSpPr>
        <p:spPr>
          <a:xfrm>
            <a:off x="311700" y="1417800"/>
            <a:ext cx="55017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She believed that men compensated the inability of having babies with other achievements.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Penis envy is a result of gender power that society give to men.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Women envy the </a:t>
            </a:r>
            <a:r>
              <a:rPr lang="en"/>
              <a:t>privilege</a:t>
            </a:r>
            <a:r>
              <a:rPr lang="en"/>
              <a:t> and power that men have. </a:t>
            </a:r>
            <a:endParaRPr/>
          </a:p>
        </p:txBody>
      </p:sp>
      <p:pic>
        <p:nvPicPr>
          <p:cNvPr id="92" name="Google Shape;9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1025" y="1017725"/>
            <a:ext cx="3025800" cy="20985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 of Feminine Psychology TODAY</a:t>
            </a:r>
            <a:endParaRPr/>
          </a:p>
        </p:txBody>
      </p:sp>
      <p:sp>
        <p:nvSpPr>
          <p:cNvPr id="98" name="Google Shape;98;p17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Ain’t your Mama by Jennifer Lopez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https://www.youtube.com/watch?v=Pgmx7z49OEk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Run the World (Girls) by Beyoncé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https://www.youtube.com/watch?v=VBmMU_iwe6U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lue &amp; Gold">
  <a:themeElements>
    <a:clrScheme name="Blue &amp; Gold">
      <a:dk1>
        <a:srgbClr val="FFFFFF"/>
      </a:dk1>
      <a:lt1>
        <a:srgbClr val="01AFD1"/>
      </a:lt1>
      <a:dk2>
        <a:srgbClr val="1E2D31"/>
      </a:dk2>
      <a:lt2>
        <a:srgbClr val="BFC7CA"/>
      </a:lt2>
      <a:accent1>
        <a:srgbClr val="006F85"/>
      </a:accent1>
      <a:accent2>
        <a:srgbClr val="AF4345"/>
      </a:accent2>
      <a:accent3>
        <a:srgbClr val="47D06A"/>
      </a:accent3>
      <a:accent4>
        <a:srgbClr val="F58F8F"/>
      </a:accent4>
      <a:accent5>
        <a:srgbClr val="F6CD4C"/>
      </a:accent5>
      <a:accent6>
        <a:srgbClr val="F8E71C"/>
      </a:accent6>
      <a:hlink>
        <a:srgbClr val="F6CD4C"/>
      </a:hlink>
      <a:folHlink>
        <a:srgbClr val="F6CD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